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51" r:id="rId3"/>
    <p:sldId id="352" r:id="rId4"/>
    <p:sldId id="275" r:id="rId5"/>
    <p:sldId id="270" r:id="rId6"/>
    <p:sldId id="276" r:id="rId7"/>
    <p:sldId id="277" r:id="rId8"/>
    <p:sldId id="261" r:id="rId9"/>
    <p:sldId id="353" r:id="rId10"/>
    <p:sldId id="263" r:id="rId11"/>
    <p:sldId id="265" r:id="rId12"/>
    <p:sldId id="264" r:id="rId13"/>
    <p:sldId id="266" r:id="rId14"/>
    <p:sldId id="267" r:id="rId15"/>
    <p:sldId id="273" r:id="rId16"/>
    <p:sldId id="269" r:id="rId17"/>
    <p:sldId id="369" r:id="rId18"/>
    <p:sldId id="258" r:id="rId19"/>
    <p:sldId id="360" r:id="rId20"/>
    <p:sldId id="361" r:id="rId21"/>
    <p:sldId id="259" r:id="rId22"/>
    <p:sldId id="354" r:id="rId23"/>
    <p:sldId id="355" r:id="rId24"/>
    <p:sldId id="356" r:id="rId25"/>
    <p:sldId id="358" r:id="rId26"/>
    <p:sldId id="357" r:id="rId27"/>
    <p:sldId id="362" r:id="rId28"/>
    <p:sldId id="364" r:id="rId29"/>
    <p:sldId id="363" r:id="rId30"/>
    <p:sldId id="366" r:id="rId31"/>
    <p:sldId id="368" r:id="rId32"/>
    <p:sldId id="367" r:id="rId33"/>
    <p:sldId id="365" r:id="rId34"/>
    <p:sldId id="370" r:id="rId35"/>
    <p:sldId id="371" r:id="rId36"/>
    <p:sldId id="372" r:id="rId37"/>
    <p:sldId id="373" r:id="rId38"/>
    <p:sldId id="374" r:id="rId39"/>
    <p:sldId id="375" r:id="rId40"/>
    <p:sldId id="377" r:id="rId41"/>
    <p:sldId id="379" r:id="rId42"/>
    <p:sldId id="378" r:id="rId43"/>
    <p:sldId id="381" r:id="rId44"/>
    <p:sldId id="383" r:id="rId45"/>
    <p:sldId id="380"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tong Zhao" initials="YZ" lastIdx="1" clrIdx="0">
    <p:extLst>
      <p:ext uri="{19B8F6BF-5375-455C-9EA6-DF929625EA0E}">
        <p15:presenceInfo xmlns:p15="http://schemas.microsoft.com/office/powerpoint/2012/main" userId="b1f063f964d1ac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4A742E"/>
    <a:srgbClr val="FF3399"/>
    <a:srgbClr val="61953D"/>
    <a:srgbClr val="B7D8A0"/>
    <a:srgbClr val="99C979"/>
    <a:srgbClr val="78B74D"/>
    <a:srgbClr val="6BA743"/>
    <a:srgbClr val="60963C"/>
    <a:srgbClr val="6DA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277" autoAdjust="0"/>
  </p:normalViewPr>
  <p:slideViewPr>
    <p:cSldViewPr snapToGrid="0">
      <p:cViewPr varScale="1">
        <p:scale>
          <a:sx n="85" d="100"/>
          <a:sy n="85" d="100"/>
        </p:scale>
        <p:origin x="59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C3ABB-D3F4-432A-A154-EC59F9294045}" type="datetimeFigureOut">
              <a:rPr lang="zh-CN" altLang="en-US" smtClean="0"/>
              <a:t>2020/8/11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D6E46-8879-42FA-B9A5-41A356F6055B}" type="slidenum">
              <a:rPr lang="zh-CN" altLang="en-US" smtClean="0"/>
              <a:t>‹#›</a:t>
            </a:fld>
            <a:endParaRPr lang="zh-CN" altLang="en-US"/>
          </a:p>
        </p:txBody>
      </p:sp>
    </p:spTree>
    <p:extLst>
      <p:ext uri="{BB962C8B-B14F-4D97-AF65-F5344CB8AC3E}">
        <p14:creationId xmlns:p14="http://schemas.microsoft.com/office/powerpoint/2010/main" val="397329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7D6E46-8879-42FA-B9A5-41A356F6055B}" type="slidenum">
              <a:rPr lang="zh-CN" altLang="en-US" smtClean="0"/>
              <a:t>1</a:t>
            </a:fld>
            <a:endParaRPr lang="zh-CN" altLang="en-US"/>
          </a:p>
        </p:txBody>
      </p:sp>
    </p:spTree>
    <p:extLst>
      <p:ext uri="{BB962C8B-B14F-4D97-AF65-F5344CB8AC3E}">
        <p14:creationId xmlns:p14="http://schemas.microsoft.com/office/powerpoint/2010/main" val="606378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introduce our first experimental work, we have used a split-ring resonator and  the cross-shaped microstrip cavity to realize the dissipative coupling. </a:t>
            </a:r>
          </a:p>
          <a:p>
            <a:r>
              <a:rPr lang="en-US" altLang="zh-CN" dirty="0"/>
              <a:t>As the experiment setup shows, we placed the split ring resonator above the cross cavity, and measure the transmission of the system. </a:t>
            </a:r>
          </a:p>
          <a:p>
            <a:r>
              <a:rPr lang="en-US" altLang="zh-CN" dirty="0"/>
              <a:t>As we change the size of the split-ring, we are able to tune the resonant frequency. </a:t>
            </a:r>
          </a:p>
          <a:p>
            <a:endParaRPr lang="en-US" altLang="zh-CN" dirty="0"/>
          </a:p>
          <a:p>
            <a:r>
              <a:rPr lang="en-US" altLang="zh-CN" dirty="0"/>
              <a:t>The spectra was shown in figure (a) for different split-rings.   As you can see from the curves, we can observe the cavity-like hybridized mode and split-ring-resonator like modes from the figure.</a:t>
            </a:r>
          </a:p>
          <a:p>
            <a:endParaRPr lang="en-US" altLang="zh-CN" dirty="0"/>
          </a:p>
          <a:p>
            <a:r>
              <a:rPr lang="en-US" altLang="zh-CN" dirty="0"/>
              <a:t>If we read the hybridized mode frequency, we can get the level attraction in dispersion shown in figure (b), this corresponds to the real part of the eigenvalue we calculated from theory.</a:t>
            </a:r>
          </a:p>
          <a:p>
            <a:r>
              <a:rPr lang="en-US" altLang="zh-CN" dirty="0"/>
              <a:t> Also, if we fit the linewidth of the modes, we would get the linewidth in figure (c),  and this corresponds to the imaginary of the linewidth. </a:t>
            </a:r>
          </a:p>
          <a:p>
            <a:r>
              <a:rPr lang="en-US" altLang="zh-CN" dirty="0"/>
              <a:t>Notice the linewidth are shown in log scale, one of the properties in dissipative coupling is zero-damping. </a:t>
            </a:r>
          </a:p>
          <a:p>
            <a:r>
              <a:rPr lang="en-US" altLang="zh-CN" dirty="0"/>
              <a:t>We are about to utilize this property and propose practical applications for microwave devices.</a:t>
            </a:r>
          </a:p>
          <a:p>
            <a:endParaRPr lang="en-US" altLang="zh-CN"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10</a:t>
            </a:fld>
            <a:endParaRPr lang="zh-CN" altLang="en-US"/>
          </a:p>
        </p:txBody>
      </p:sp>
    </p:spTree>
    <p:extLst>
      <p:ext uri="{BB962C8B-B14F-4D97-AF65-F5344CB8AC3E}">
        <p14:creationId xmlns:p14="http://schemas.microsoft.com/office/powerpoint/2010/main" val="362758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(a) shows a typical spectrum measured near the zero-damping condition, the spectrum is given by (a) shows a asymmetry behavior. This asymmetry transmission can be interpreted as Fano resonance. </a:t>
            </a:r>
          </a:p>
          <a:p>
            <a:r>
              <a:rPr lang="en-US" altLang="zh-CN" dirty="0"/>
              <a:t>The measured phase is shown in figure (b). </a:t>
            </a:r>
          </a:p>
          <a:p>
            <a:r>
              <a:rPr lang="en-US" altLang="zh-CN" dirty="0"/>
              <a:t>From the transmission, we can know the zero-damping condition is very  close to the antiresonance. Where the antiresonance is related to the bare frequency of the split-ring resonator.</a:t>
            </a:r>
          </a:p>
          <a:p>
            <a:endParaRPr lang="en-US" altLang="zh-CN" dirty="0"/>
          </a:p>
          <a:p>
            <a:r>
              <a:rPr lang="en-US" altLang="zh-CN" dirty="0"/>
              <a:t>Our system have demonstrated the transmission from complete distinction zero to complete transmission one in a relative narrow window. </a:t>
            </a:r>
          </a:p>
          <a:p>
            <a:r>
              <a:rPr lang="en-US" altLang="zh-CN" dirty="0"/>
              <a:t>If we take the zero transmission corresponds to </a:t>
            </a:r>
            <a:r>
              <a:rPr lang="zh-CN" altLang="en-US" dirty="0"/>
              <a:t>“</a:t>
            </a:r>
            <a:r>
              <a:rPr lang="en-US" altLang="zh-CN" dirty="0"/>
              <a:t>off”, and  transmission “1” is “on”. The narrow window bring us the potential to quickly shift from 0 to 1 or 0 to 1, which makes this device as a microwave switch. </a:t>
            </a:r>
          </a:p>
          <a:p>
            <a:r>
              <a:rPr lang="en-US" altLang="zh-CN" dirty="0"/>
              <a:t>According to our theory, the switching window could be optimized by control the coupling strength. A smaller switching window would improve the performance of the switch and makes it more practical in applications. </a:t>
            </a:r>
          </a:p>
          <a:p>
            <a:endParaRPr lang="en-US" altLang="zh-CN" dirty="0"/>
          </a:p>
          <a:p>
            <a:r>
              <a:rPr lang="en-US" altLang="zh-CN" dirty="0"/>
              <a:t>Therefore, our device can be used to design high-quality switching device in microwave frequencies.</a:t>
            </a:r>
            <a:endParaRPr lang="zh-CN" altLang="en-US"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11</a:t>
            </a:fld>
            <a:endParaRPr lang="zh-CN" altLang="en-US"/>
          </a:p>
        </p:txBody>
      </p:sp>
    </p:spTree>
    <p:extLst>
      <p:ext uri="{BB962C8B-B14F-4D97-AF65-F5344CB8AC3E}">
        <p14:creationId xmlns:p14="http://schemas.microsoft.com/office/powerpoint/2010/main" val="772997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loaded a varactor onto the split-ring resonator. Since the resonant frequency are determined by the effective inductance and capacitance. We can use the varactor diode integrated on the split-ring resonator, and use a voltage source to control the capacitance, and  therefore to vary the resonant frequency of the split-ring resonator. </a:t>
            </a:r>
          </a:p>
          <a:p>
            <a:r>
              <a:rPr lang="en-US" altLang="zh-CN" dirty="0"/>
              <a:t>By using this active tunable split ring resonator, we have realized the voltage controlled level attraction shown in figure (a).  </a:t>
            </a:r>
          </a:p>
          <a:p>
            <a:r>
              <a:rPr lang="en-US" altLang="zh-CN" dirty="0"/>
              <a:t>The spectrum on black arrow was shown in figure (b). From figure (b), we can see the cavity like mode is a very sharp deep. If we zoom it in we can fit this mode linewidth see figure (c). The linewidth we fitted is only 30 Hz and corresponded to a quality factor over ten to the power of 7, which higher than 30 million compare to typical several hundred in traditional planar microstrip resonator. </a:t>
            </a:r>
          </a:p>
          <a:p>
            <a:endParaRPr lang="en-US" altLang="zh-CN" dirty="0"/>
          </a:p>
          <a:p>
            <a:r>
              <a:rPr lang="en-US" altLang="zh-CN" dirty="0"/>
              <a:t>Such high-quality factor bring a great improvement on frequency resolution and therefore offers a new approach to perform highly sensitive detection or design sensor. </a:t>
            </a:r>
            <a:endParaRPr lang="zh-CN" altLang="en-US"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12</a:t>
            </a:fld>
            <a:endParaRPr lang="zh-CN" altLang="en-US"/>
          </a:p>
        </p:txBody>
      </p:sp>
    </p:spTree>
    <p:extLst>
      <p:ext uri="{BB962C8B-B14F-4D97-AF65-F5344CB8AC3E}">
        <p14:creationId xmlns:p14="http://schemas.microsoft.com/office/powerpoint/2010/main" val="252826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nonreciprocal transmission is highly demand in quantum information procession. Especially for the quantum information storage unit – qubit. The qubits are very sensitive and even a small amount of back leakage would spoil its lifetime,</a:t>
            </a:r>
            <a:r>
              <a:rPr lang="zh-CN" altLang="en-US" dirty="0"/>
              <a:t> </a:t>
            </a:r>
            <a:r>
              <a:rPr lang="en-US" altLang="zh-CN" dirty="0"/>
              <a:t>and</a:t>
            </a:r>
            <a:r>
              <a:rPr lang="zh-CN" altLang="en-US" dirty="0"/>
              <a:t> </a:t>
            </a:r>
            <a:r>
              <a:rPr lang="en-US" altLang="zh-CN" dirty="0"/>
              <a:t>this</a:t>
            </a:r>
            <a:r>
              <a:rPr lang="zh-CN" altLang="en-US" dirty="0"/>
              <a:t> </a:t>
            </a:r>
            <a:r>
              <a:rPr lang="en-US" altLang="zh-CN" dirty="0"/>
              <a:t>would result the loss of quantum information. To overcome this unstable difficulties, we need the nonreciprocal device to read out the information from the qubit and at the mean time, protect the information in qubit from noisy environment. </a:t>
            </a:r>
          </a:p>
          <a:p>
            <a:endParaRPr lang="en-US" altLang="zh-CN" dirty="0"/>
          </a:p>
          <a:p>
            <a:r>
              <a:rPr lang="en-US" altLang="zh-CN" dirty="0"/>
              <a:t>The nonreciprocity, as the name suggests, is a signal can transmit from one way and blocked from the other way. Which is also known as the unidirectional transmission or unidirectional invisibility. In the previous work by Dr. Wang, they has discovered the nonreciprocal phenomenon by utilizing the dissipative coupling.</a:t>
            </a:r>
          </a:p>
          <a:p>
            <a:r>
              <a:rPr lang="en-US" altLang="zh-CN" dirty="0"/>
              <a:t>From figure we took from the paper, the transmission shows a nonreciprocal behavior in the blue region. </a:t>
            </a:r>
          </a:p>
          <a:p>
            <a:endParaRPr lang="en-US" altLang="zh-CN" dirty="0"/>
          </a:p>
          <a:p>
            <a:r>
              <a:rPr lang="en-US" altLang="zh-CN" dirty="0"/>
              <a:t>The experiment setup was given in left-bottom corner, we used a YIG sphere to be the magnon and the cross cavity to generate photon cavity. From experimental observation, the nonreciprocity only happens in a relatively narrow region. And if we take the nonreciprocity larger than 20db, we get the bandwidth is about half MHz, approximately equal to the magnon linewidth.</a:t>
            </a:r>
          </a:p>
          <a:p>
            <a:endParaRPr lang="en-US" altLang="zh-CN" dirty="0"/>
          </a:p>
          <a:p>
            <a:r>
              <a:rPr lang="en-US" altLang="zh-CN" dirty="0"/>
              <a:t>The narrow linewidth limits the application, therefore, to make it more practical, we need to extend its bandwidth. </a:t>
            </a:r>
          </a:p>
        </p:txBody>
      </p:sp>
      <p:sp>
        <p:nvSpPr>
          <p:cNvPr id="4" name="灯片编号占位符 3"/>
          <p:cNvSpPr>
            <a:spLocks noGrp="1"/>
          </p:cNvSpPr>
          <p:nvPr>
            <p:ph type="sldNum" sz="quarter" idx="5"/>
          </p:nvPr>
        </p:nvSpPr>
        <p:spPr/>
        <p:txBody>
          <a:bodyPr/>
          <a:lstStyle/>
          <a:p>
            <a:fld id="{B2691DED-6F52-4DF2-A125-34E51F3267C9}" type="slidenum">
              <a:rPr lang="zh-CN" altLang="en-US" smtClean="0"/>
              <a:t>13</a:t>
            </a:fld>
            <a:endParaRPr lang="zh-CN" altLang="en-US"/>
          </a:p>
        </p:txBody>
      </p:sp>
    </p:spTree>
    <p:extLst>
      <p:ext uri="{BB962C8B-B14F-4D97-AF65-F5344CB8AC3E}">
        <p14:creationId xmlns:p14="http://schemas.microsoft.com/office/powerpoint/2010/main" val="2042938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doing so, we used a magnetic loop antenna to control the radiation of the magnon. The distance between the magnon and antenna can be varied by a step motor. </a:t>
            </a:r>
          </a:p>
          <a:p>
            <a:r>
              <a:rPr lang="en-US" altLang="zh-CN" dirty="0"/>
              <a:t>If we extract the spectrum and fitted by using Lorentzian function. We found the closer the magnetic loop, the larger magnon damping we  have. </a:t>
            </a:r>
          </a:p>
          <a:p>
            <a:endParaRPr lang="en-US" altLang="zh-CN" dirty="0"/>
          </a:p>
        </p:txBody>
      </p:sp>
      <p:sp>
        <p:nvSpPr>
          <p:cNvPr id="4" name="灯片编号占位符 3"/>
          <p:cNvSpPr>
            <a:spLocks noGrp="1"/>
          </p:cNvSpPr>
          <p:nvPr>
            <p:ph type="sldNum" sz="quarter" idx="5"/>
          </p:nvPr>
        </p:nvSpPr>
        <p:spPr/>
        <p:txBody>
          <a:bodyPr/>
          <a:lstStyle/>
          <a:p>
            <a:fld id="{5C7D6E46-8879-42FA-B9A5-41A356F6055B}" type="slidenum">
              <a:rPr lang="zh-CN" altLang="en-US" smtClean="0"/>
              <a:t>14</a:t>
            </a:fld>
            <a:endParaRPr lang="zh-CN" altLang="en-US"/>
          </a:p>
        </p:txBody>
      </p:sp>
    </p:spTree>
    <p:extLst>
      <p:ext uri="{BB962C8B-B14F-4D97-AF65-F5344CB8AC3E}">
        <p14:creationId xmlns:p14="http://schemas.microsoft.com/office/powerpoint/2010/main" val="416573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put the damping tunable magnon into the system and measures the nonreciprocity. </a:t>
            </a:r>
          </a:p>
          <a:p>
            <a:r>
              <a:rPr lang="en-US" altLang="zh-CN" dirty="0"/>
              <a:t>The top left is we measured when the loop is close to the magnon and bottom left is when the loop is far away from the magnon.  The transmission S21 peak moves apparently while the overall dispersion remains mostly same. The nonreciprocity  changes as a function of distance shown on the top right which gives a tunable nonreciprocity over a large area. If we plot the tunable isolation rate as a function of operating frequency, we will have the figure shown on bottom right. This indicates that we have achieved the broadband nonreciprocal device with bandwidth of about 200 MHz,  which is a few hundreds time of improvement if we compare to previous setup.</a:t>
            </a:r>
          </a:p>
          <a:p>
            <a:endParaRPr lang="en-US" altLang="zh-CN" dirty="0"/>
          </a:p>
          <a:p>
            <a:r>
              <a:rPr lang="en-US" altLang="zh-CN" dirty="0"/>
              <a:t>This work has been published on Physical Review Applied. </a:t>
            </a:r>
          </a:p>
          <a:p>
            <a:endParaRPr lang="zh-CN" altLang="en-US" dirty="0"/>
          </a:p>
        </p:txBody>
      </p:sp>
      <p:sp>
        <p:nvSpPr>
          <p:cNvPr id="4" name="灯片编号占位符 3"/>
          <p:cNvSpPr>
            <a:spLocks noGrp="1"/>
          </p:cNvSpPr>
          <p:nvPr>
            <p:ph type="sldNum" sz="quarter" idx="5"/>
          </p:nvPr>
        </p:nvSpPr>
        <p:spPr/>
        <p:txBody>
          <a:bodyPr/>
          <a:lstStyle/>
          <a:p>
            <a:fld id="{5C7D6E46-8879-42FA-B9A5-41A356F6055B}" type="slidenum">
              <a:rPr lang="zh-CN" altLang="en-US" smtClean="0"/>
              <a:t>15</a:t>
            </a:fld>
            <a:endParaRPr lang="zh-CN" altLang="en-US"/>
          </a:p>
        </p:txBody>
      </p:sp>
    </p:spTree>
    <p:extLst>
      <p:ext uri="{BB962C8B-B14F-4D97-AF65-F5344CB8AC3E}">
        <p14:creationId xmlns:p14="http://schemas.microsoft.com/office/powerpoint/2010/main" val="1102983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summary, there are three major contribution I have made. First is the theoretical part, I combined the ode solver and time domain analysis for the dissipative coupling. </a:t>
            </a:r>
          </a:p>
          <a:p>
            <a:r>
              <a:rPr lang="en-US" altLang="zh-CN" dirty="0"/>
              <a:t>Second is I have discovered the dissipative coupling in metamaterial </a:t>
            </a:r>
            <a:r>
              <a:rPr lang="en-US" altLang="zh-CN" dirty="0" err="1"/>
              <a:t>sturctures</a:t>
            </a:r>
            <a:r>
              <a:rPr lang="en-US" altLang="zh-CN" dirty="0"/>
              <a:t> and proofed it is capable of designing high-sensitive detectors and microwave switching devices. </a:t>
            </a:r>
          </a:p>
          <a:p>
            <a:r>
              <a:rPr lang="en-US" altLang="zh-CN" dirty="0"/>
              <a:t>And the third, I have achieved the broadband nonreciprocal device by locally control the magnon damping in </a:t>
            </a:r>
            <a:r>
              <a:rPr lang="en-US" altLang="zh-CN" dirty="0" err="1"/>
              <a:t>cmp</a:t>
            </a:r>
            <a:r>
              <a:rPr lang="en-US" altLang="zh-CN" dirty="0"/>
              <a:t>. </a:t>
            </a:r>
          </a:p>
          <a:p>
            <a:endParaRPr lang="en-US" altLang="zh-CN" dirty="0"/>
          </a:p>
          <a:p>
            <a:r>
              <a:rPr lang="en-US" altLang="zh-CN" dirty="0"/>
              <a:t>Several future work that maybe worthwhile to try. </a:t>
            </a:r>
          </a:p>
          <a:p>
            <a:r>
              <a:rPr lang="en-US" altLang="zh-CN" dirty="0"/>
              <a:t>1 …</a:t>
            </a:r>
          </a:p>
          <a:p>
            <a:r>
              <a:rPr lang="en-US" altLang="zh-CN" dirty="0"/>
              <a:t>2…</a:t>
            </a:r>
            <a:endParaRPr lang="zh-CN" altLang="en-US" dirty="0"/>
          </a:p>
        </p:txBody>
      </p:sp>
      <p:sp>
        <p:nvSpPr>
          <p:cNvPr id="4" name="灯片编号占位符 3"/>
          <p:cNvSpPr>
            <a:spLocks noGrp="1"/>
          </p:cNvSpPr>
          <p:nvPr>
            <p:ph type="sldNum" sz="quarter" idx="5"/>
          </p:nvPr>
        </p:nvSpPr>
        <p:spPr/>
        <p:txBody>
          <a:bodyPr/>
          <a:lstStyle/>
          <a:p>
            <a:fld id="{5C7D6E46-8879-42FA-B9A5-41A356F6055B}" type="slidenum">
              <a:rPr lang="zh-CN" altLang="en-US" smtClean="0"/>
              <a:t>16</a:t>
            </a:fld>
            <a:endParaRPr lang="zh-CN" altLang="en-US"/>
          </a:p>
        </p:txBody>
      </p:sp>
    </p:spTree>
    <p:extLst>
      <p:ext uri="{BB962C8B-B14F-4D97-AF65-F5344CB8AC3E}">
        <p14:creationId xmlns:p14="http://schemas.microsoft.com/office/powerpoint/2010/main" val="13636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7D6E46-8879-42FA-B9A5-41A356F6055B}" type="slidenum">
              <a:rPr lang="zh-CN" altLang="en-US" smtClean="0"/>
              <a:t>17</a:t>
            </a:fld>
            <a:endParaRPr lang="zh-CN" altLang="en-US"/>
          </a:p>
        </p:txBody>
      </p:sp>
    </p:spTree>
    <p:extLst>
      <p:ext uri="{BB962C8B-B14F-4D97-AF65-F5344CB8AC3E}">
        <p14:creationId xmlns:p14="http://schemas.microsoft.com/office/powerpoint/2010/main" val="393989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will be divided into six parts. </a:t>
            </a:r>
          </a:p>
          <a:p>
            <a:endParaRPr lang="en-US" dirty="0"/>
          </a:p>
          <a:p>
            <a:r>
              <a:rPr lang="en-US" dirty="0"/>
              <a:t>Firstly, there is a quick review with my academic progress. </a:t>
            </a:r>
          </a:p>
          <a:p>
            <a:r>
              <a:rPr lang="en-US" dirty="0"/>
              <a:t>The second would be the introduction to the dissipative coupling and cavity magnon polariton, which basically the foundation of my thesis research. </a:t>
            </a:r>
          </a:p>
          <a:p>
            <a:r>
              <a:rPr lang="en-US" dirty="0"/>
              <a:t>The third part is the theoretical description on the dissipative coupling in cavity magnon polaritons. </a:t>
            </a:r>
          </a:p>
          <a:p>
            <a:r>
              <a:rPr lang="en-US" dirty="0"/>
              <a:t>Next is the dissipative coupling in metamaterial structures. </a:t>
            </a:r>
          </a:p>
          <a:p>
            <a:r>
              <a:rPr lang="en-US" dirty="0"/>
              <a:t>Then I will talk about the broadband nonreciprocal device and how we realize it.</a:t>
            </a:r>
          </a:p>
          <a:p>
            <a:r>
              <a:rPr lang="en-US" dirty="0"/>
              <a:t>Finally, I will summarize the key point of this thesis research works and propose some future work.</a:t>
            </a:r>
          </a:p>
        </p:txBody>
      </p:sp>
      <p:sp>
        <p:nvSpPr>
          <p:cNvPr id="4" name="Slide Number Placeholder 3"/>
          <p:cNvSpPr>
            <a:spLocks noGrp="1"/>
          </p:cNvSpPr>
          <p:nvPr>
            <p:ph type="sldNum" sz="quarter" idx="10"/>
          </p:nvPr>
        </p:nvSpPr>
        <p:spPr/>
        <p:txBody>
          <a:bodyPr/>
          <a:lstStyle/>
          <a:p>
            <a:fld id="{B68D2766-C49B-4C1A-9FEE-6F146754B02B}" type="slidenum">
              <a:rPr lang="en-US" smtClean="0"/>
              <a:t>2</a:t>
            </a:fld>
            <a:endParaRPr lang="en-US"/>
          </a:p>
        </p:txBody>
      </p:sp>
    </p:spTree>
    <p:extLst>
      <p:ext uri="{BB962C8B-B14F-4D97-AF65-F5344CB8AC3E}">
        <p14:creationId xmlns:p14="http://schemas.microsoft.com/office/powerpoint/2010/main" val="423785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a review, I started my program in 2018, and did my first progress meeting and thesis proposal in last year. This year I did the 2</a:t>
            </a:r>
            <a:r>
              <a:rPr lang="en-US" altLang="zh-CN" baseline="30000" dirty="0"/>
              <a:t>nd</a:t>
            </a:r>
            <a:r>
              <a:rPr lang="en-US" altLang="zh-CN" dirty="0"/>
              <a:t> progress meeting and prepare to graduate. </a:t>
            </a:r>
          </a:p>
          <a:p>
            <a:endParaRPr lang="en-US" altLang="zh-CN" dirty="0"/>
          </a:p>
          <a:p>
            <a:r>
              <a:rPr lang="en-US" altLang="zh-CN" dirty="0"/>
              <a:t>I have taken 4 courses in total and got three A+ and one A. </a:t>
            </a:r>
          </a:p>
          <a:p>
            <a:r>
              <a:rPr lang="en-US" altLang="zh-CN" dirty="0"/>
              <a:t>I have published 1 first authored paper and three other co-authored papers. </a:t>
            </a:r>
          </a:p>
          <a:p>
            <a:endParaRPr lang="en-US" altLang="zh-CN" dirty="0"/>
          </a:p>
          <a:p>
            <a:r>
              <a:rPr lang="en-US" altLang="zh-CN" dirty="0"/>
              <a:t>That is my brief review of my academic progress. </a:t>
            </a:r>
            <a:endParaRPr lang="zh-CN" altLang="en-US"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3</a:t>
            </a:fld>
            <a:endParaRPr lang="zh-CN" altLang="en-US"/>
          </a:p>
        </p:txBody>
      </p:sp>
    </p:spTree>
    <p:extLst>
      <p:ext uri="{BB962C8B-B14F-4D97-AF65-F5344CB8AC3E}">
        <p14:creationId xmlns:p14="http://schemas.microsoft.com/office/powerpoint/2010/main" val="54390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need to introduce the background of my research. </a:t>
            </a:r>
          </a:p>
          <a:p>
            <a:endParaRPr lang="en-US" altLang="zh-CN" dirty="0"/>
          </a:p>
          <a:p>
            <a:r>
              <a:rPr lang="en-US" altLang="zh-CN" dirty="0"/>
              <a:t>Firstly, the cavity magnon polariton is generated from strong interaction between the electromagnetic wave in a cavity and the spin waves. This is also known as strong coupling and the generation of polariton is known as a quasi-particle because this particle have the magnon-photon duality.</a:t>
            </a:r>
          </a:p>
          <a:p>
            <a:endParaRPr lang="en-US" altLang="zh-CN" dirty="0"/>
          </a:p>
          <a:p>
            <a:r>
              <a:rPr lang="en-US" altLang="zh-CN" dirty="0"/>
              <a:t>There are two coupling mechanism that currently known, one is coherent coupling which gives avoided-crossing behavior for the coupled modes. This is known as the level repulsion and have been intensively studied in the past decades. </a:t>
            </a:r>
          </a:p>
          <a:p>
            <a:endParaRPr lang="en-US" altLang="zh-CN" dirty="0"/>
          </a:p>
          <a:p>
            <a:r>
              <a:rPr lang="en-US" altLang="zh-CN" dirty="0"/>
              <a:t>Another one is the dissipative coupling, which has been discovered 2 years ago and preserve a different pattern in the dispersion. The two coupled modes attract each other and this is known as the level attraction. </a:t>
            </a:r>
          </a:p>
          <a:p>
            <a:endParaRPr lang="en-US" altLang="zh-CN" dirty="0"/>
          </a:p>
          <a:p>
            <a:pPr>
              <a:lnSpc>
                <a:spcPct val="150000"/>
              </a:lnSpc>
            </a:pPr>
            <a:r>
              <a:rPr lang="en-US" altLang="zh-CN" dirty="0"/>
              <a:t>My research work is concentrated on this newly discovered coupling regime and explore its application in microwave frequencies. </a:t>
            </a:r>
            <a:br>
              <a:rPr lang="en-US" altLang="zh-CN" dirty="0"/>
            </a:br>
            <a:br>
              <a:rPr lang="en-US" altLang="zh-CN" dirty="0"/>
            </a:br>
            <a:endParaRPr lang="zh-CN" altLang="en-US" dirty="0"/>
          </a:p>
        </p:txBody>
      </p:sp>
      <p:sp>
        <p:nvSpPr>
          <p:cNvPr id="4" name="灯片编号占位符 3"/>
          <p:cNvSpPr>
            <a:spLocks noGrp="1"/>
          </p:cNvSpPr>
          <p:nvPr>
            <p:ph type="sldNum" sz="quarter" idx="5"/>
          </p:nvPr>
        </p:nvSpPr>
        <p:spPr/>
        <p:txBody>
          <a:bodyPr/>
          <a:lstStyle/>
          <a:p>
            <a:fld id="{5C7D6E46-8879-42FA-B9A5-41A356F6055B}" type="slidenum">
              <a:rPr lang="zh-CN" altLang="en-US" smtClean="0"/>
              <a:t>4</a:t>
            </a:fld>
            <a:endParaRPr lang="zh-CN" altLang="en-US"/>
          </a:p>
        </p:txBody>
      </p:sp>
    </p:spTree>
    <p:extLst>
      <p:ext uri="{BB962C8B-B14F-4D97-AF65-F5344CB8AC3E}">
        <p14:creationId xmlns:p14="http://schemas.microsoft.com/office/powerpoint/2010/main" val="258901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here comes the question, what can we make use of dissipative coupling?</a:t>
            </a:r>
          </a:p>
          <a:p>
            <a:endParaRPr lang="en-US" altLang="zh-CN" dirty="0"/>
          </a:p>
          <a:p>
            <a:r>
              <a:rPr lang="en-US" altLang="zh-CN" dirty="0"/>
              <a:t>Firstly, the level attraction has been discovered in various system and different designs. This work shows research group independently discovered the level attraction. </a:t>
            </a:r>
          </a:p>
          <a:p>
            <a:r>
              <a:rPr lang="en-US" altLang="zh-CN" dirty="0"/>
              <a:t> This confirms the level attraction is general existed in nature and it can be realized in many different way. </a:t>
            </a:r>
          </a:p>
          <a:p>
            <a:r>
              <a:rPr lang="en-US" altLang="zh-CN" dirty="0"/>
              <a:t>Soon after, the level attraction on a planar structure was realized in a different way. This two works are a great advance towards on-chip device. </a:t>
            </a:r>
          </a:p>
          <a:p>
            <a:endParaRPr lang="en-US" altLang="zh-CN" dirty="0"/>
          </a:p>
          <a:p>
            <a:r>
              <a:rPr lang="en-US" altLang="zh-CN" dirty="0"/>
              <a:t>Also, the dissipative coupling used to control the linewidth of the. </a:t>
            </a:r>
          </a:p>
          <a:p>
            <a:r>
              <a:rPr lang="en-US" altLang="zh-CN" dirty="0"/>
              <a:t>And the nonreciprocal transmission was observed. And have the ability of designing new isolators for microwave components.</a:t>
            </a:r>
          </a:p>
          <a:p>
            <a:endParaRPr lang="en-US" altLang="zh-CN" dirty="0"/>
          </a:p>
          <a:p>
            <a:r>
              <a:rPr lang="en-US" altLang="zh-CN" dirty="0"/>
              <a:t>Based on these previous discovery, there are still a lots of applications of dissipative coupling waiting to be explored. Therefore, in this thesis work, we are about to discover more about the application in dissipative coupling.</a:t>
            </a:r>
          </a:p>
          <a:p>
            <a:endParaRPr lang="zh-CN" altLang="en-US"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5</a:t>
            </a:fld>
            <a:endParaRPr lang="zh-CN" altLang="en-US"/>
          </a:p>
        </p:txBody>
      </p:sp>
    </p:spTree>
    <p:extLst>
      <p:ext uri="{BB962C8B-B14F-4D97-AF65-F5344CB8AC3E}">
        <p14:creationId xmlns:p14="http://schemas.microsoft.com/office/powerpoint/2010/main" val="325609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Knowing the applications of cavity magnon polaritons. Now we need to understand how this works and how do we model this system. </a:t>
            </a:r>
          </a:p>
          <a:p>
            <a:r>
              <a:rPr lang="en-US" altLang="zh-CN" dirty="0"/>
              <a:t>The magnon in principle is magnetization process along an external static magnetic field, that produced a periodic motion and strongly absorb  electromagnetic wave with certain frequency. The photon cavity resonance generated by the electromagnetic wave reflected on the wall of cavity, bouncing back and forth and formed a standing wave. </a:t>
            </a:r>
          </a:p>
          <a:p>
            <a:r>
              <a:rPr lang="en-US" altLang="zh-CN" dirty="0"/>
              <a:t>Both magnon and cavity photon can be simplified to periodic motions such as a pendulum, with a complex frequency to describe its behavior. </a:t>
            </a:r>
          </a:p>
          <a:p>
            <a:r>
              <a:rPr lang="en-US" altLang="zh-CN" dirty="0"/>
              <a:t>One is the real part, which gives the resonant frequency, and the imaginary part, that gives the damping of the resonance. </a:t>
            </a:r>
          </a:p>
          <a:p>
            <a:endParaRPr lang="en-US" altLang="zh-CN" dirty="0"/>
          </a:p>
          <a:p>
            <a:r>
              <a:rPr lang="en-US" altLang="zh-CN" dirty="0"/>
              <a:t>For a single resonance,  In the frequency domain, we would get a Lorentzian line shape with the maximum give real part and the </a:t>
            </a:r>
            <a:r>
              <a:rPr lang="en-US" altLang="zh-CN" dirty="0" err="1"/>
              <a:t>linewitdth</a:t>
            </a:r>
            <a:r>
              <a:rPr lang="en-US" altLang="zh-CN" dirty="0"/>
              <a:t> characterize the imaginary part. </a:t>
            </a:r>
          </a:p>
          <a:p>
            <a:r>
              <a:rPr lang="en-US" altLang="zh-CN" dirty="0"/>
              <a:t>In the time domain, the imaginary part determines the exponential decay rate of the amplitude. </a:t>
            </a:r>
            <a:endParaRPr lang="zh-CN" altLang="en-US"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6</a:t>
            </a:fld>
            <a:endParaRPr lang="zh-CN" altLang="en-US"/>
          </a:p>
        </p:txBody>
      </p:sp>
    </p:spTree>
    <p:extLst>
      <p:ext uri="{BB962C8B-B14F-4D97-AF65-F5344CB8AC3E}">
        <p14:creationId xmlns:p14="http://schemas.microsoft.com/office/powerpoint/2010/main" val="3957758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introduce the coherent coupling by using spring coupled pendulums. </a:t>
            </a:r>
          </a:p>
          <a:p>
            <a:endParaRPr lang="en-US" altLang="zh-CN" dirty="0"/>
          </a:p>
          <a:p>
            <a:r>
              <a:rPr lang="en-US" altLang="zh-CN" dirty="0"/>
              <a:t>The equation of motion can be obtained by using the Newton’s second law,  if we translate this equations into matrix form, we will get the form shown on the middle part of the screen. The diagonal terms gives the pendulum 1 and pendulum 2, and the off-diagonal terms determines the coupling. </a:t>
            </a:r>
          </a:p>
          <a:p>
            <a:endParaRPr lang="en-US" altLang="zh-CN" dirty="0"/>
          </a:p>
          <a:p>
            <a:r>
              <a:rPr lang="en-US" altLang="zh-CN" dirty="0"/>
              <a:t>In this case the coupling term is given by a real value which corresponds to a conservative force, this is consistent with the property of a spring force. If we solve the eigenfrequencies of the matrix, we have the coupled modes display the level repulsion dispersion and the they exchanged damping with each other during the coupling. </a:t>
            </a:r>
          </a:p>
          <a:p>
            <a:endParaRPr lang="en-US" altLang="zh-CN" dirty="0"/>
          </a:p>
        </p:txBody>
      </p:sp>
      <p:sp>
        <p:nvSpPr>
          <p:cNvPr id="4" name="灯片编号占位符 3"/>
          <p:cNvSpPr>
            <a:spLocks noGrp="1"/>
          </p:cNvSpPr>
          <p:nvPr>
            <p:ph type="sldNum" sz="quarter" idx="5"/>
          </p:nvPr>
        </p:nvSpPr>
        <p:spPr/>
        <p:txBody>
          <a:bodyPr/>
          <a:lstStyle/>
          <a:p>
            <a:fld id="{5C7D6E46-8879-42FA-B9A5-41A356F6055B}" type="slidenum">
              <a:rPr lang="zh-CN" altLang="en-US" smtClean="0"/>
              <a:t>7</a:t>
            </a:fld>
            <a:endParaRPr lang="zh-CN" altLang="en-US"/>
          </a:p>
        </p:txBody>
      </p:sp>
    </p:spTree>
    <p:extLst>
      <p:ext uri="{BB962C8B-B14F-4D97-AF65-F5344CB8AC3E}">
        <p14:creationId xmlns:p14="http://schemas.microsoft.com/office/powerpoint/2010/main" val="516082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dissipative coupling, the pendulum remain same, but the coupling component has been changed to a damper or dashpot. This mechanical component provide a force that is proportional to the velocity of the relative motion. </a:t>
            </a:r>
          </a:p>
          <a:p>
            <a:endParaRPr lang="en-US" altLang="zh-CN" dirty="0"/>
          </a:p>
          <a:p>
            <a:r>
              <a:rPr lang="en-US" altLang="zh-CN" dirty="0"/>
              <a:t>So we write down the equation of motion and the</a:t>
            </a:r>
            <a:r>
              <a:rPr lang="zh-CN" altLang="en-US" dirty="0"/>
              <a:t> </a:t>
            </a:r>
            <a:r>
              <a:rPr lang="en-US" altLang="zh-CN" dirty="0"/>
              <a:t>matrix form.  This time the coupling term become imaginary which means the coupling force and a nonconservative force. And this is equivalent to a friction force that dissipate the energy.</a:t>
            </a:r>
          </a:p>
          <a:p>
            <a:endParaRPr lang="en-US" altLang="zh-CN" dirty="0"/>
          </a:p>
          <a:p>
            <a:r>
              <a:rPr lang="en-US" altLang="zh-CN" dirty="0"/>
              <a:t>The dispersion gives the attractive behavior  between the two coupled modes and  this is why we name this phenomenon as level attraction. The damping rate would repel each other and push them to an area that coherent coupling would never reach. </a:t>
            </a:r>
          </a:p>
          <a:p>
            <a:r>
              <a:rPr lang="en-US" altLang="zh-CN" dirty="0"/>
              <a:t>By using this property, we can achieve a relatively small, even zero or negative damping. </a:t>
            </a:r>
          </a:p>
        </p:txBody>
      </p:sp>
      <p:sp>
        <p:nvSpPr>
          <p:cNvPr id="4" name="灯片编号占位符 3"/>
          <p:cNvSpPr>
            <a:spLocks noGrp="1"/>
          </p:cNvSpPr>
          <p:nvPr>
            <p:ph type="sldNum" sz="quarter" idx="5"/>
          </p:nvPr>
        </p:nvSpPr>
        <p:spPr/>
        <p:txBody>
          <a:bodyPr/>
          <a:lstStyle/>
          <a:p>
            <a:fld id="{5C7D6E46-8879-42FA-B9A5-41A356F6055B}" type="slidenum">
              <a:rPr lang="zh-CN" altLang="en-US" smtClean="0"/>
              <a:t>8</a:t>
            </a:fld>
            <a:endParaRPr lang="zh-CN" altLang="en-US"/>
          </a:p>
        </p:txBody>
      </p:sp>
    </p:spTree>
    <p:extLst>
      <p:ext uri="{BB962C8B-B14F-4D97-AF65-F5344CB8AC3E}">
        <p14:creationId xmlns:p14="http://schemas.microsoft.com/office/powerpoint/2010/main" val="253317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we have the equation of motion for the coupling oscillators. We can reorganize the form of the equation of motions into the differential forms. By doing this, we can get a set of differential equations as a function of time, and the current states of the system. These are known as ordinary differential equations. </a:t>
            </a:r>
          </a:p>
          <a:p>
            <a:r>
              <a:rPr lang="en-US" altLang="zh-CN" dirty="0"/>
              <a:t>If we perform a simple integral on these ODEs, we can get the states of the system of next moment by using the information of this moment. The interval between this two moment is known as step-size. If we set the step-size very tiny, the term in the integral can be approximated by using a constant. As this method is known as numerical method. </a:t>
            </a:r>
          </a:p>
          <a:p>
            <a:r>
              <a:rPr lang="en-US" altLang="zh-CN" dirty="0"/>
              <a:t>We can derive the time-domain signal by using this method.</a:t>
            </a:r>
          </a:p>
          <a:p>
            <a:endParaRPr lang="en-US" altLang="zh-CN" dirty="0"/>
          </a:p>
          <a:p>
            <a:r>
              <a:rPr lang="en-US" altLang="zh-CN" dirty="0"/>
              <a:t>For example, if the two oscillator matches its frequency, the coherent coupling would produce a beating pattern one by one. The envelope of the beating is known as the Rabi Oscillation and this phenomena has been intensively studied in the a few past decades.</a:t>
            </a:r>
          </a:p>
          <a:p>
            <a:r>
              <a:rPr lang="en-US" altLang="zh-CN" dirty="0"/>
              <a:t>The dissipative coupling shows the slower oscillator would chase the faster oscillator; the velocity difference will be quickly eliminated by the coupling process. And eventually the system will reach to a synchronization like motion.</a:t>
            </a:r>
          </a:p>
          <a:p>
            <a:endParaRPr lang="en-US" altLang="zh-CN" dirty="0"/>
          </a:p>
          <a:p>
            <a:r>
              <a:rPr lang="en-US" altLang="zh-CN" dirty="0"/>
              <a:t>Here is  the theoretical background of dissipative coupling. </a:t>
            </a:r>
          </a:p>
        </p:txBody>
      </p:sp>
      <p:sp>
        <p:nvSpPr>
          <p:cNvPr id="4" name="灯片编号占位符 3"/>
          <p:cNvSpPr>
            <a:spLocks noGrp="1"/>
          </p:cNvSpPr>
          <p:nvPr>
            <p:ph type="sldNum" sz="quarter" idx="5"/>
          </p:nvPr>
        </p:nvSpPr>
        <p:spPr/>
        <p:txBody>
          <a:bodyPr/>
          <a:lstStyle/>
          <a:p>
            <a:fld id="{5C7D6E46-8879-42FA-B9A5-41A356F6055B}" type="slidenum">
              <a:rPr lang="zh-CN" altLang="en-US" smtClean="0"/>
              <a:t>9</a:t>
            </a:fld>
            <a:endParaRPr lang="zh-CN" altLang="en-US"/>
          </a:p>
        </p:txBody>
      </p:sp>
    </p:spTree>
    <p:extLst>
      <p:ext uri="{BB962C8B-B14F-4D97-AF65-F5344CB8AC3E}">
        <p14:creationId xmlns:p14="http://schemas.microsoft.com/office/powerpoint/2010/main" val="195115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0FC0D-08ED-4286-8BD9-649B44FC04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32330A-DFC3-4280-AFD1-5C5D01BD1B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00DC42A-74D2-44D9-BB59-9915276C92BB}"/>
              </a:ext>
            </a:extLst>
          </p:cNvPr>
          <p:cNvSpPr>
            <a:spLocks noGrp="1"/>
          </p:cNvSpPr>
          <p:nvPr>
            <p:ph type="dt" sz="half" idx="10"/>
          </p:nvPr>
        </p:nvSpPr>
        <p:spPr/>
        <p:txBody>
          <a:bodyPr/>
          <a:lstStyle/>
          <a:p>
            <a:fld id="{8E58C476-C944-463C-88F6-DEA7D3C49BDE}" type="datetimeFigureOut">
              <a:rPr lang="zh-CN" altLang="en-US" smtClean="0"/>
              <a:t>2020/8/11</a:t>
            </a:fld>
            <a:endParaRPr lang="zh-CN" altLang="en-US"/>
          </a:p>
        </p:txBody>
      </p:sp>
      <p:sp>
        <p:nvSpPr>
          <p:cNvPr id="5" name="页脚占位符 4">
            <a:extLst>
              <a:ext uri="{FF2B5EF4-FFF2-40B4-BE49-F238E27FC236}">
                <a16:creationId xmlns:a16="http://schemas.microsoft.com/office/drawing/2014/main" id="{506DA86F-8A25-46A1-810A-1F3CEEE62A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61485D-9BA9-431B-ADC7-45C6757E6D20}"/>
              </a:ext>
            </a:extLst>
          </p:cNvPr>
          <p:cNvSpPr>
            <a:spLocks noGrp="1"/>
          </p:cNvSpPr>
          <p:nvPr>
            <p:ph type="sldNum" sz="quarter" idx="12"/>
          </p:nvPr>
        </p:nvSpPr>
        <p:spPr/>
        <p:txBody>
          <a:body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4191448070"/>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40005-BA75-4F81-9934-6367350CCA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8B77AA-21CA-4C79-9B32-9FCA6124145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1C2A62-C5BA-4359-B6A2-D1F4D15567A9}"/>
              </a:ext>
            </a:extLst>
          </p:cNvPr>
          <p:cNvSpPr>
            <a:spLocks noGrp="1"/>
          </p:cNvSpPr>
          <p:nvPr>
            <p:ph type="dt" sz="half" idx="10"/>
          </p:nvPr>
        </p:nvSpPr>
        <p:spPr/>
        <p:txBody>
          <a:bodyPr/>
          <a:lstStyle/>
          <a:p>
            <a:fld id="{8E58C476-C944-463C-88F6-DEA7D3C49BDE}" type="datetimeFigureOut">
              <a:rPr lang="zh-CN" altLang="en-US" smtClean="0"/>
              <a:t>2020/8/11</a:t>
            </a:fld>
            <a:endParaRPr lang="zh-CN" altLang="en-US"/>
          </a:p>
        </p:txBody>
      </p:sp>
      <p:sp>
        <p:nvSpPr>
          <p:cNvPr id="5" name="页脚占位符 4">
            <a:extLst>
              <a:ext uri="{FF2B5EF4-FFF2-40B4-BE49-F238E27FC236}">
                <a16:creationId xmlns:a16="http://schemas.microsoft.com/office/drawing/2014/main" id="{EF7DD677-2C42-48C7-83B0-AB80EB81E1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CDF5AF-0655-44F6-9521-F943B7D1E917}"/>
              </a:ext>
            </a:extLst>
          </p:cNvPr>
          <p:cNvSpPr>
            <a:spLocks noGrp="1"/>
          </p:cNvSpPr>
          <p:nvPr>
            <p:ph type="sldNum" sz="quarter" idx="12"/>
          </p:nvPr>
        </p:nvSpPr>
        <p:spPr/>
        <p:txBody>
          <a:body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3042174214"/>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44E49F9-0ABF-4E37-9189-E50923EC267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1D0E2C-51D9-4770-913B-C08139DED8D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CFC0AB-083B-4119-8371-AC62B53D1A08}"/>
              </a:ext>
            </a:extLst>
          </p:cNvPr>
          <p:cNvSpPr>
            <a:spLocks noGrp="1"/>
          </p:cNvSpPr>
          <p:nvPr>
            <p:ph type="dt" sz="half" idx="10"/>
          </p:nvPr>
        </p:nvSpPr>
        <p:spPr/>
        <p:txBody>
          <a:bodyPr/>
          <a:lstStyle/>
          <a:p>
            <a:fld id="{8E58C476-C944-463C-88F6-DEA7D3C49BDE}" type="datetimeFigureOut">
              <a:rPr lang="zh-CN" altLang="en-US" smtClean="0"/>
              <a:t>2020/8/11</a:t>
            </a:fld>
            <a:endParaRPr lang="zh-CN" altLang="en-US"/>
          </a:p>
        </p:txBody>
      </p:sp>
      <p:sp>
        <p:nvSpPr>
          <p:cNvPr id="5" name="页脚占位符 4">
            <a:extLst>
              <a:ext uri="{FF2B5EF4-FFF2-40B4-BE49-F238E27FC236}">
                <a16:creationId xmlns:a16="http://schemas.microsoft.com/office/drawing/2014/main" id="{4CDAC4A0-3E8D-4E97-A460-E334C5346A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9185EC-1557-4DBA-A584-1A4894E3D80E}"/>
              </a:ext>
            </a:extLst>
          </p:cNvPr>
          <p:cNvSpPr>
            <a:spLocks noGrp="1"/>
          </p:cNvSpPr>
          <p:nvPr>
            <p:ph type="sldNum" sz="quarter" idx="12"/>
          </p:nvPr>
        </p:nvSpPr>
        <p:spPr/>
        <p:txBody>
          <a:body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3910002503"/>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7594F-FB68-4953-B904-1709920A10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BD5433D-2B8C-400A-8BC1-90D56158AA1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BA7ADE-A4BD-4F0E-B0C8-9F7FAF51E9A3}"/>
              </a:ext>
            </a:extLst>
          </p:cNvPr>
          <p:cNvSpPr>
            <a:spLocks noGrp="1"/>
          </p:cNvSpPr>
          <p:nvPr>
            <p:ph type="dt" sz="half" idx="10"/>
          </p:nvPr>
        </p:nvSpPr>
        <p:spPr/>
        <p:txBody>
          <a:bodyPr/>
          <a:lstStyle/>
          <a:p>
            <a:fld id="{8E58C476-C944-463C-88F6-DEA7D3C49BDE}" type="datetimeFigureOut">
              <a:rPr lang="zh-CN" altLang="en-US" smtClean="0"/>
              <a:t>2020/8/11</a:t>
            </a:fld>
            <a:endParaRPr lang="zh-CN" altLang="en-US"/>
          </a:p>
        </p:txBody>
      </p:sp>
      <p:sp>
        <p:nvSpPr>
          <p:cNvPr id="5" name="页脚占位符 4">
            <a:extLst>
              <a:ext uri="{FF2B5EF4-FFF2-40B4-BE49-F238E27FC236}">
                <a16:creationId xmlns:a16="http://schemas.microsoft.com/office/drawing/2014/main" id="{723721FD-48EF-44FC-B18F-2B73D43F26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2680A9-EA18-4361-A91E-C661F71787D4}"/>
              </a:ext>
            </a:extLst>
          </p:cNvPr>
          <p:cNvSpPr>
            <a:spLocks noGrp="1"/>
          </p:cNvSpPr>
          <p:nvPr>
            <p:ph type="sldNum" sz="quarter" idx="12"/>
          </p:nvPr>
        </p:nvSpPr>
        <p:spPr/>
        <p:txBody>
          <a:body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3989472776"/>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6683A8-2FA8-4844-B67D-DAD9E015AF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FEC7F8D-E38E-45FF-9057-F7588B72C4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E3B79E4-6425-4BEF-8D22-84E486B7CD2A}"/>
              </a:ext>
            </a:extLst>
          </p:cNvPr>
          <p:cNvSpPr>
            <a:spLocks noGrp="1"/>
          </p:cNvSpPr>
          <p:nvPr>
            <p:ph type="dt" sz="half" idx="10"/>
          </p:nvPr>
        </p:nvSpPr>
        <p:spPr/>
        <p:txBody>
          <a:bodyPr/>
          <a:lstStyle/>
          <a:p>
            <a:fld id="{8E58C476-C944-463C-88F6-DEA7D3C49BDE}" type="datetimeFigureOut">
              <a:rPr lang="zh-CN" altLang="en-US" smtClean="0"/>
              <a:t>2020/8/11</a:t>
            </a:fld>
            <a:endParaRPr lang="zh-CN" altLang="en-US"/>
          </a:p>
        </p:txBody>
      </p:sp>
      <p:sp>
        <p:nvSpPr>
          <p:cNvPr id="5" name="页脚占位符 4">
            <a:extLst>
              <a:ext uri="{FF2B5EF4-FFF2-40B4-BE49-F238E27FC236}">
                <a16:creationId xmlns:a16="http://schemas.microsoft.com/office/drawing/2014/main" id="{37997496-F09D-4EF3-A44D-9C5DE412E8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4B9957-D998-42D9-9995-DD51F7BA18BB}"/>
              </a:ext>
            </a:extLst>
          </p:cNvPr>
          <p:cNvSpPr>
            <a:spLocks noGrp="1"/>
          </p:cNvSpPr>
          <p:nvPr>
            <p:ph type="sldNum" sz="quarter" idx="12"/>
          </p:nvPr>
        </p:nvSpPr>
        <p:spPr/>
        <p:txBody>
          <a:body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2848379968"/>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DDA657-E4B9-45FD-B87F-A31B259B4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3F906B-33A3-418C-87F5-6FC2A37C130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3778471-2850-4976-9B15-E31187EC6D3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1F01EA-5333-4FE6-91A0-2F77517E4E6D}"/>
              </a:ext>
            </a:extLst>
          </p:cNvPr>
          <p:cNvSpPr>
            <a:spLocks noGrp="1"/>
          </p:cNvSpPr>
          <p:nvPr>
            <p:ph type="dt" sz="half" idx="10"/>
          </p:nvPr>
        </p:nvSpPr>
        <p:spPr/>
        <p:txBody>
          <a:bodyPr/>
          <a:lstStyle/>
          <a:p>
            <a:fld id="{8E58C476-C944-463C-88F6-DEA7D3C49BDE}" type="datetimeFigureOut">
              <a:rPr lang="zh-CN" altLang="en-US" smtClean="0"/>
              <a:t>2020/8/11</a:t>
            </a:fld>
            <a:endParaRPr lang="zh-CN" altLang="en-US"/>
          </a:p>
        </p:txBody>
      </p:sp>
      <p:sp>
        <p:nvSpPr>
          <p:cNvPr id="6" name="页脚占位符 5">
            <a:extLst>
              <a:ext uri="{FF2B5EF4-FFF2-40B4-BE49-F238E27FC236}">
                <a16:creationId xmlns:a16="http://schemas.microsoft.com/office/drawing/2014/main" id="{BC4AD1D7-772A-4A6A-9D24-AF709193043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5BE9D1-64B9-46BF-8120-975065BF7CCB}"/>
              </a:ext>
            </a:extLst>
          </p:cNvPr>
          <p:cNvSpPr>
            <a:spLocks noGrp="1"/>
          </p:cNvSpPr>
          <p:nvPr>
            <p:ph type="sldNum" sz="quarter" idx="12"/>
          </p:nvPr>
        </p:nvSpPr>
        <p:spPr/>
        <p:txBody>
          <a:body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803748679"/>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B17AE8-55BD-4C57-9D58-19C1BB10AF4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BFA366-F640-4E7C-AB2E-C6D502B3C3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13B49FD-03CF-4B02-AADE-76383E4ACE5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846E02E-0DF0-4000-8514-C6ED17F448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5A676FB-3A44-498E-88BC-550079F35B9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028108-2ADC-4DED-A5CD-CBB6233DF633}"/>
              </a:ext>
            </a:extLst>
          </p:cNvPr>
          <p:cNvSpPr>
            <a:spLocks noGrp="1"/>
          </p:cNvSpPr>
          <p:nvPr>
            <p:ph type="dt" sz="half" idx="10"/>
          </p:nvPr>
        </p:nvSpPr>
        <p:spPr/>
        <p:txBody>
          <a:bodyPr/>
          <a:lstStyle/>
          <a:p>
            <a:fld id="{8E58C476-C944-463C-88F6-DEA7D3C49BDE}" type="datetimeFigureOut">
              <a:rPr lang="zh-CN" altLang="en-US" smtClean="0"/>
              <a:t>2020/8/11</a:t>
            </a:fld>
            <a:endParaRPr lang="zh-CN" altLang="en-US"/>
          </a:p>
        </p:txBody>
      </p:sp>
      <p:sp>
        <p:nvSpPr>
          <p:cNvPr id="8" name="页脚占位符 7">
            <a:extLst>
              <a:ext uri="{FF2B5EF4-FFF2-40B4-BE49-F238E27FC236}">
                <a16:creationId xmlns:a16="http://schemas.microsoft.com/office/drawing/2014/main" id="{D24B1C7F-60DE-4CEE-BECC-70031F726C5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1BD259-4662-433F-9D78-FEFEFF42E1EC}"/>
              </a:ext>
            </a:extLst>
          </p:cNvPr>
          <p:cNvSpPr>
            <a:spLocks noGrp="1"/>
          </p:cNvSpPr>
          <p:nvPr>
            <p:ph type="sldNum" sz="quarter" idx="12"/>
          </p:nvPr>
        </p:nvSpPr>
        <p:spPr/>
        <p:txBody>
          <a:body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2696951273"/>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9583B-5437-433E-9E72-E14E16B2BE4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3870414-8226-45DC-A5B3-EEC6C9E8A0FE}"/>
              </a:ext>
            </a:extLst>
          </p:cNvPr>
          <p:cNvSpPr>
            <a:spLocks noGrp="1"/>
          </p:cNvSpPr>
          <p:nvPr>
            <p:ph type="dt" sz="half" idx="10"/>
          </p:nvPr>
        </p:nvSpPr>
        <p:spPr/>
        <p:txBody>
          <a:bodyPr/>
          <a:lstStyle/>
          <a:p>
            <a:fld id="{8E58C476-C944-463C-88F6-DEA7D3C49BDE}" type="datetimeFigureOut">
              <a:rPr lang="zh-CN" altLang="en-US" smtClean="0"/>
              <a:t>2020/8/11</a:t>
            </a:fld>
            <a:endParaRPr lang="zh-CN" altLang="en-US"/>
          </a:p>
        </p:txBody>
      </p:sp>
      <p:sp>
        <p:nvSpPr>
          <p:cNvPr id="4" name="页脚占位符 3">
            <a:extLst>
              <a:ext uri="{FF2B5EF4-FFF2-40B4-BE49-F238E27FC236}">
                <a16:creationId xmlns:a16="http://schemas.microsoft.com/office/drawing/2014/main" id="{9ED1DEF6-2C08-49A4-ADE7-8DC501A7130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6820663-2ABD-47D5-8FFA-7351A77CABCA}"/>
              </a:ext>
            </a:extLst>
          </p:cNvPr>
          <p:cNvSpPr>
            <a:spLocks noGrp="1"/>
          </p:cNvSpPr>
          <p:nvPr>
            <p:ph type="sldNum" sz="quarter" idx="12"/>
          </p:nvPr>
        </p:nvSpPr>
        <p:spPr/>
        <p:txBody>
          <a:body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1805857838"/>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8FAEE1C-AC19-4B63-A2CA-420E27674D65}"/>
              </a:ext>
            </a:extLst>
          </p:cNvPr>
          <p:cNvSpPr>
            <a:spLocks noGrp="1"/>
          </p:cNvSpPr>
          <p:nvPr>
            <p:ph type="dt" sz="half" idx="10"/>
          </p:nvPr>
        </p:nvSpPr>
        <p:spPr/>
        <p:txBody>
          <a:bodyPr/>
          <a:lstStyle/>
          <a:p>
            <a:fld id="{8E58C476-C944-463C-88F6-DEA7D3C49BDE}" type="datetimeFigureOut">
              <a:rPr lang="zh-CN" altLang="en-US" smtClean="0"/>
              <a:t>2020/8/11</a:t>
            </a:fld>
            <a:endParaRPr lang="zh-CN" altLang="en-US"/>
          </a:p>
        </p:txBody>
      </p:sp>
      <p:sp>
        <p:nvSpPr>
          <p:cNvPr id="3" name="页脚占位符 2">
            <a:extLst>
              <a:ext uri="{FF2B5EF4-FFF2-40B4-BE49-F238E27FC236}">
                <a16:creationId xmlns:a16="http://schemas.microsoft.com/office/drawing/2014/main" id="{898B8FB9-3182-470B-BE8B-3B65E1DDC6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2C16228-2BEA-4389-BFD0-F5227C90BA42}"/>
              </a:ext>
            </a:extLst>
          </p:cNvPr>
          <p:cNvSpPr>
            <a:spLocks noGrp="1"/>
          </p:cNvSpPr>
          <p:nvPr>
            <p:ph type="sldNum" sz="quarter" idx="12"/>
          </p:nvPr>
        </p:nvSpPr>
        <p:spPr/>
        <p:txBody>
          <a:body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3815660712"/>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44423C-90F4-4FAC-B4BB-961355EC67F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372A9C-AF02-40C6-B381-9687D223E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0641EA9-4C91-4827-ADEE-D50F1128E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70D0DB3-F782-45E0-8B09-254DFFD1CD9D}"/>
              </a:ext>
            </a:extLst>
          </p:cNvPr>
          <p:cNvSpPr>
            <a:spLocks noGrp="1"/>
          </p:cNvSpPr>
          <p:nvPr>
            <p:ph type="dt" sz="half" idx="10"/>
          </p:nvPr>
        </p:nvSpPr>
        <p:spPr/>
        <p:txBody>
          <a:bodyPr/>
          <a:lstStyle/>
          <a:p>
            <a:fld id="{8E58C476-C944-463C-88F6-DEA7D3C49BDE}" type="datetimeFigureOut">
              <a:rPr lang="zh-CN" altLang="en-US" smtClean="0"/>
              <a:t>2020/8/11</a:t>
            </a:fld>
            <a:endParaRPr lang="zh-CN" altLang="en-US"/>
          </a:p>
        </p:txBody>
      </p:sp>
      <p:sp>
        <p:nvSpPr>
          <p:cNvPr id="6" name="页脚占位符 5">
            <a:extLst>
              <a:ext uri="{FF2B5EF4-FFF2-40B4-BE49-F238E27FC236}">
                <a16:creationId xmlns:a16="http://schemas.microsoft.com/office/drawing/2014/main" id="{FCCC63D0-5797-4470-9CF5-849ECEA89A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6707AA-A57E-45F8-875D-1FFA2EA4C0DA}"/>
              </a:ext>
            </a:extLst>
          </p:cNvPr>
          <p:cNvSpPr>
            <a:spLocks noGrp="1"/>
          </p:cNvSpPr>
          <p:nvPr>
            <p:ph type="sldNum" sz="quarter" idx="12"/>
          </p:nvPr>
        </p:nvSpPr>
        <p:spPr/>
        <p:txBody>
          <a:body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3784113593"/>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A20A9-DE2B-4075-AF6F-99387C7F73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C42AADE-AE97-4709-90AB-999B3C9326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A37F82-E07E-41F8-BE25-C7BF6085AD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59C1AB-D1BB-44A4-950F-6D3DA2997248}"/>
              </a:ext>
            </a:extLst>
          </p:cNvPr>
          <p:cNvSpPr>
            <a:spLocks noGrp="1"/>
          </p:cNvSpPr>
          <p:nvPr>
            <p:ph type="dt" sz="half" idx="10"/>
          </p:nvPr>
        </p:nvSpPr>
        <p:spPr/>
        <p:txBody>
          <a:bodyPr/>
          <a:lstStyle/>
          <a:p>
            <a:fld id="{8E58C476-C944-463C-88F6-DEA7D3C49BDE}" type="datetimeFigureOut">
              <a:rPr lang="zh-CN" altLang="en-US" smtClean="0"/>
              <a:t>2020/8/11</a:t>
            </a:fld>
            <a:endParaRPr lang="zh-CN" altLang="en-US"/>
          </a:p>
        </p:txBody>
      </p:sp>
      <p:sp>
        <p:nvSpPr>
          <p:cNvPr id="6" name="页脚占位符 5">
            <a:extLst>
              <a:ext uri="{FF2B5EF4-FFF2-40B4-BE49-F238E27FC236}">
                <a16:creationId xmlns:a16="http://schemas.microsoft.com/office/drawing/2014/main" id="{FAA18545-75FD-4C95-9C3E-E968446484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EEDAD8-6EFA-4AA9-8FB1-0F8587E07DFC}"/>
              </a:ext>
            </a:extLst>
          </p:cNvPr>
          <p:cNvSpPr>
            <a:spLocks noGrp="1"/>
          </p:cNvSpPr>
          <p:nvPr>
            <p:ph type="sldNum" sz="quarter" idx="12"/>
          </p:nvPr>
        </p:nvSpPr>
        <p:spPr/>
        <p:txBody>
          <a:body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161363773"/>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B965CF8-47D3-4AB5-AD6E-3699E52A0D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63048C0-D67D-47B4-AE93-808D99A0DD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5B65EB-9002-4903-9E97-E98BD60B92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58C476-C944-463C-88F6-DEA7D3C49BDE}" type="datetimeFigureOut">
              <a:rPr lang="zh-CN" altLang="en-US" smtClean="0"/>
              <a:t>2020/8/11</a:t>
            </a:fld>
            <a:endParaRPr lang="zh-CN" altLang="en-US"/>
          </a:p>
        </p:txBody>
      </p:sp>
      <p:sp>
        <p:nvSpPr>
          <p:cNvPr id="5" name="页脚占位符 4">
            <a:extLst>
              <a:ext uri="{FF2B5EF4-FFF2-40B4-BE49-F238E27FC236}">
                <a16:creationId xmlns:a16="http://schemas.microsoft.com/office/drawing/2014/main" id="{E6E6A0C3-E082-43F3-AFFA-27C6F3ADAB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1FE7A98-5F6F-4DA9-87BB-9B44B40059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865A01-052A-40F5-A332-1F5AE230308B}" type="slidenum">
              <a:rPr lang="zh-CN" altLang="en-US" smtClean="0"/>
              <a:t>‹#›</a:t>
            </a:fld>
            <a:endParaRPr lang="zh-CN" altLang="en-US"/>
          </a:p>
        </p:txBody>
      </p:sp>
    </p:spTree>
    <p:extLst>
      <p:ext uri="{BB962C8B-B14F-4D97-AF65-F5344CB8AC3E}">
        <p14:creationId xmlns:p14="http://schemas.microsoft.com/office/powerpoint/2010/main" val="209252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58.png"/><Relationship Id="rId7" Type="http://schemas.openxmlformats.org/officeDocument/2006/relationships/image" Target="../media/image3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5.wdp"/><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slide" Target="slide29.xml"/><Relationship Id="rId18" Type="http://schemas.openxmlformats.org/officeDocument/2006/relationships/image" Target="../media/image65.svg"/><Relationship Id="rId3" Type="http://schemas.openxmlformats.org/officeDocument/2006/relationships/slide" Target="slide18.xml"/><Relationship Id="rId21" Type="http://schemas.openxmlformats.org/officeDocument/2006/relationships/slide" Target="slide36.xml"/><Relationship Id="rId7" Type="http://schemas.openxmlformats.org/officeDocument/2006/relationships/slide" Target="slide23.xml"/><Relationship Id="rId12" Type="http://schemas.openxmlformats.org/officeDocument/2006/relationships/slide" Target="slide28.xml"/><Relationship Id="rId17" Type="http://schemas.openxmlformats.org/officeDocument/2006/relationships/image" Target="../media/image64.png"/><Relationship Id="rId2" Type="http://schemas.openxmlformats.org/officeDocument/2006/relationships/notesSlide" Target="../notesSlides/notesSlide17.xml"/><Relationship Id="rId16" Type="http://schemas.openxmlformats.org/officeDocument/2006/relationships/slide" Target="slide32.xml"/><Relationship Id="rId20"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27.xml"/><Relationship Id="rId24" Type="http://schemas.openxmlformats.org/officeDocument/2006/relationships/slide" Target="slide43.xml"/><Relationship Id="rId5" Type="http://schemas.openxmlformats.org/officeDocument/2006/relationships/slide" Target="slide21.xml"/><Relationship Id="rId15" Type="http://schemas.openxmlformats.org/officeDocument/2006/relationships/slide" Target="slide31.xml"/><Relationship Id="rId23" Type="http://schemas.openxmlformats.org/officeDocument/2006/relationships/slide" Target="slide39.xml"/><Relationship Id="rId10" Type="http://schemas.openxmlformats.org/officeDocument/2006/relationships/slide" Target="slide26.xml"/><Relationship Id="rId19" Type="http://schemas.openxmlformats.org/officeDocument/2006/relationships/slide" Target="slide34.xml"/><Relationship Id="rId4" Type="http://schemas.openxmlformats.org/officeDocument/2006/relationships/slide" Target="slide20.xml"/><Relationship Id="rId9" Type="http://schemas.openxmlformats.org/officeDocument/2006/relationships/slide" Target="slide25.xml"/><Relationship Id="rId14" Type="http://schemas.openxmlformats.org/officeDocument/2006/relationships/slide" Target="slide30.xml"/><Relationship Id="rId22" Type="http://schemas.openxmlformats.org/officeDocument/2006/relationships/slide" Target="slide37.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slide" Target="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slide" Target="slide1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slide" Target="slide17.xml"/></Relationships>
</file>

<file path=ppt/slides/_rels/slide2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71.png"/><Relationship Id="rId7" Type="http://schemas.openxmlformats.org/officeDocument/2006/relationships/image" Target="../media/image530.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510.png"/><Relationship Id="rId10" Type="http://schemas.openxmlformats.org/officeDocument/2006/relationships/image" Target="../media/image69.svg"/><Relationship Id="rId4" Type="http://schemas.openxmlformats.org/officeDocument/2006/relationships/image" Target="../media/image74.png"/><Relationship Id="rId9"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78.png"/><Relationship Id="rId7" Type="http://schemas.openxmlformats.org/officeDocument/2006/relationships/image" Target="../media/image6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image" Target="../media/image590.png"/><Relationship Id="rId4" Type="http://schemas.openxmlformats.org/officeDocument/2006/relationships/image" Target="../media/image580.png"/></Relationships>
</file>

<file path=ppt/slides/_rels/slide2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slide" Target="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69.sv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slide" Target="slide17.xml"/><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69.sv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slide" Target="slide17.xml"/><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69.svg"/><Relationship Id="rId4" Type="http://schemas.openxmlformats.org/officeDocument/2006/relationships/image" Target="../media/image89.png"/><Relationship Id="rId9"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810.png"/><Relationship Id="rId3" Type="http://schemas.microsoft.com/office/2007/relationships/hdphoto" Target="../media/hdphoto6.wdp"/><Relationship Id="rId7"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slide" Target="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slide" Target="slide17.xml"/></Relationships>
</file>

<file path=ppt/slides/_rels/slide3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slide" Target="slide17.xml"/></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8.png"/><Relationship Id="rId7" Type="http://schemas.openxmlformats.org/officeDocument/2006/relationships/image" Target="../media/image46.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69.svg"/></Relationships>
</file>

<file path=ppt/slides/_rels/slide3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51.png"/><Relationship Id="rId7" Type="http://schemas.openxmlformats.org/officeDocument/2006/relationships/image" Target="../media/image93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10" Type="http://schemas.openxmlformats.org/officeDocument/2006/relationships/image" Target="../media/image69.svg"/><Relationship Id="rId4" Type="http://schemas.openxmlformats.org/officeDocument/2006/relationships/image" Target="../media/image890.png"/><Relationship Id="rId9"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69.sv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slide" Target="slide17.xml"/><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jpeg"/><Relationship Id="rId4" Type="http://schemas.openxmlformats.org/officeDocument/2006/relationships/image" Target="../media/image13.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image" Target="../media/image107.jpeg"/><Relationship Id="rId2" Type="http://schemas.openxmlformats.org/officeDocument/2006/relationships/slideLayout" Target="../slideLayouts/slideLayout2.xml"/><Relationship Id="rId1" Type="http://schemas.openxmlformats.org/officeDocument/2006/relationships/video" Target="https://www.youtube.com/embed/dPIrrhfI7yQ?feature=oembed" TargetMode="External"/><Relationship Id="rId6" Type="http://schemas.openxmlformats.org/officeDocument/2006/relationships/image" Target="../media/image106.gif"/><Relationship Id="rId5" Type="http://schemas.openxmlformats.org/officeDocument/2006/relationships/image" Target="../media/image69.sv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slide" Target="slide17.xml"/></Relationships>
</file>

<file path=ppt/slides/_rels/slide42.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image" Target="../media/image11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69.sv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17.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69.sv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69.sv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69.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20.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image" Target="../media/image450.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30.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50.png"/><Relationship Id="rId4" Type="http://schemas.openxmlformats.org/officeDocument/2006/relationships/image" Target="../media/image3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077C2F6-B4F8-4AB8-B678-E886B2CB87E3}"/>
              </a:ext>
            </a:extLst>
          </p:cNvPr>
          <p:cNvSpPr>
            <a:spLocks noGrp="1"/>
          </p:cNvSpPr>
          <p:nvPr>
            <p:ph type="ctrTitle"/>
          </p:nvPr>
        </p:nvSpPr>
        <p:spPr>
          <a:xfrm>
            <a:off x="527806" y="1328166"/>
            <a:ext cx="6919368" cy="1545336"/>
          </a:xfrm>
        </p:spPr>
        <p:txBody>
          <a:bodyPr vert="horz" lIns="91440" tIns="45720" rIns="91440" bIns="45720" rtlCol="0" anchor="b">
            <a:normAutofit/>
          </a:bodyPr>
          <a:lstStyle/>
          <a:p>
            <a:pPr algn="l"/>
            <a:r>
              <a:rPr lang="en-US" altLang="zh-CN" sz="3300" kern="1200" dirty="0">
                <a:solidFill>
                  <a:schemeClr val="tx1"/>
                </a:solidFill>
                <a:latin typeface="+mj-lt"/>
                <a:ea typeface="+mj-ea"/>
                <a:cs typeface="+mj-cs"/>
              </a:rPr>
              <a:t>Exploring the applications of dissipative coupling in microwave frequencies</a:t>
            </a:r>
          </a:p>
        </p:txBody>
      </p:sp>
      <p:sp>
        <p:nvSpPr>
          <p:cNvPr id="73" name="Rectangle 72">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Dean, Faculty of Architecture - MALA">
            <a:extLst>
              <a:ext uri="{FF2B5EF4-FFF2-40B4-BE49-F238E27FC236}">
                <a16:creationId xmlns:a16="http://schemas.microsoft.com/office/drawing/2014/main" id="{7397155B-92FF-4D20-9AE4-ED1C00A560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97" b="15652"/>
          <a:stretch/>
        </p:blipFill>
        <p:spPr bwMode="auto">
          <a:xfrm>
            <a:off x="1368050" y="98298"/>
            <a:ext cx="2474796" cy="1229868"/>
          </a:xfrm>
          <a:prstGeom prst="rect">
            <a:avLst/>
          </a:prstGeom>
          <a:noFill/>
        </p:spPr>
      </p:pic>
      <p:sp>
        <p:nvSpPr>
          <p:cNvPr id="75" name="Rectangle 74">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副标题 2">
            <a:extLst>
              <a:ext uri="{FF2B5EF4-FFF2-40B4-BE49-F238E27FC236}">
                <a16:creationId xmlns:a16="http://schemas.microsoft.com/office/drawing/2014/main" id="{776197F5-6D60-498F-860C-623E2817B4ED}"/>
              </a:ext>
            </a:extLst>
          </p:cNvPr>
          <p:cNvSpPr>
            <a:spLocks noGrp="1"/>
          </p:cNvSpPr>
          <p:nvPr>
            <p:ph type="subTitle" idx="1"/>
          </p:nvPr>
        </p:nvSpPr>
        <p:spPr>
          <a:xfrm>
            <a:off x="1835168" y="3324616"/>
            <a:ext cx="4593741" cy="3242808"/>
          </a:xfrm>
        </p:spPr>
        <p:txBody>
          <a:bodyPr vert="horz" lIns="91440" tIns="45720" rIns="91440" bIns="45720" rtlCol="0">
            <a:normAutofit lnSpcReduction="10000"/>
          </a:bodyPr>
          <a:lstStyle/>
          <a:p>
            <a:pPr algn="l">
              <a:lnSpc>
                <a:spcPct val="120000"/>
              </a:lnSpc>
              <a:spcBef>
                <a:spcPts val="600"/>
              </a:spcBef>
            </a:pPr>
            <a:r>
              <a:rPr lang="en-US" altLang="zh-CN" sz="2200" dirty="0"/>
              <a:t>Yutong Zhao </a:t>
            </a:r>
          </a:p>
          <a:p>
            <a:pPr algn="l">
              <a:lnSpc>
                <a:spcPct val="120000"/>
              </a:lnSpc>
              <a:spcBef>
                <a:spcPts val="600"/>
              </a:spcBef>
            </a:pPr>
            <a:r>
              <a:rPr lang="en-US" altLang="zh-CN" sz="2200" dirty="0"/>
              <a:t>Department of Physics and Astronomy</a:t>
            </a:r>
          </a:p>
          <a:p>
            <a:pPr algn="l">
              <a:lnSpc>
                <a:spcPct val="120000"/>
              </a:lnSpc>
              <a:spcBef>
                <a:spcPts val="600"/>
              </a:spcBef>
            </a:pPr>
            <a:r>
              <a:rPr lang="en-US" altLang="zh-CN" sz="2200" dirty="0"/>
              <a:t>University of Manitoba </a:t>
            </a:r>
          </a:p>
          <a:p>
            <a:pPr algn="l">
              <a:lnSpc>
                <a:spcPct val="120000"/>
              </a:lnSpc>
              <a:spcBef>
                <a:spcPts val="600"/>
              </a:spcBef>
            </a:pPr>
            <a:r>
              <a:rPr lang="en-US" altLang="zh-CN" sz="2200" dirty="0"/>
              <a:t>Program: Master of Science</a:t>
            </a:r>
          </a:p>
          <a:p>
            <a:pPr algn="l">
              <a:lnSpc>
                <a:spcPct val="120000"/>
              </a:lnSpc>
              <a:spcBef>
                <a:spcPts val="600"/>
              </a:spcBef>
            </a:pPr>
            <a:r>
              <a:rPr lang="en-US" altLang="zh-CN" sz="2200" dirty="0"/>
              <a:t>Supervisor: Dr. Can-Ming Hu</a:t>
            </a:r>
          </a:p>
          <a:p>
            <a:pPr algn="l">
              <a:lnSpc>
                <a:spcPct val="120000"/>
              </a:lnSpc>
              <a:spcBef>
                <a:spcPts val="600"/>
              </a:spcBef>
            </a:pPr>
            <a:r>
              <a:rPr lang="en-US" altLang="zh-CN" sz="2200" dirty="0"/>
              <a:t>Committee: Dr. Gregory Bridges </a:t>
            </a:r>
          </a:p>
          <a:p>
            <a:pPr marL="1371600" lvl="6" algn="l">
              <a:lnSpc>
                <a:spcPct val="120000"/>
              </a:lnSpc>
              <a:spcBef>
                <a:spcPts val="600"/>
              </a:spcBef>
            </a:pPr>
            <a:r>
              <a:rPr lang="en-US" altLang="zh-CN" sz="2200" dirty="0"/>
              <a:t>Dr. Jacob Burgess</a:t>
            </a:r>
          </a:p>
        </p:txBody>
      </p:sp>
      <p:pic>
        <p:nvPicPr>
          <p:cNvPr id="4" name="图片 3" descr="图片包含 桌子, 钟表, 游戏机, 电脑&#10;&#10;描述已自动生成">
            <a:extLst>
              <a:ext uri="{FF2B5EF4-FFF2-40B4-BE49-F238E27FC236}">
                <a16:creationId xmlns:a16="http://schemas.microsoft.com/office/drawing/2014/main" id="{CC84652B-0B5E-49D3-93D8-365F1333BC6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66" b="98897" l="1016" r="99057">
                        <a14:foregroundMark x1="17997" y1="5103" x2="8345" y2="12138"/>
                        <a14:foregroundMark x1="8345" y1="12138" x2="3483" y2="9655"/>
                        <a14:foregroundMark x1="3483" y1="9655" x2="5878" y2="74207"/>
                        <a14:foregroundMark x1="5878" y1="74207" x2="14877" y2="97379"/>
                        <a14:foregroundMark x1="14877" y1="97379" x2="19448" y2="97241"/>
                        <a14:foregroundMark x1="19448" y1="97241" x2="28157" y2="72552"/>
                        <a14:foregroundMark x1="28157" y1="72552" x2="38244" y2="63724"/>
                        <a14:foregroundMark x1="38244" y1="63724" x2="45936" y2="62759"/>
                        <a14:foregroundMark x1="45936" y1="62759" x2="85922" y2="83862"/>
                        <a14:foregroundMark x1="85922" y1="83862" x2="89187" y2="70069"/>
                        <a14:foregroundMark x1="89187" y1="70069" x2="87663" y2="54483"/>
                        <a14:foregroundMark x1="87663" y1="54483" x2="89985" y2="42345"/>
                        <a14:foregroundMark x1="89985" y1="42345" x2="97605" y2="29379"/>
                        <a14:foregroundMark x1="97605" y1="29379" x2="95428" y2="18897"/>
                        <a14:foregroundMark x1="95428" y1="18897" x2="72714" y2="4690"/>
                        <a14:foregroundMark x1="72714" y1="4690" x2="44630" y2="29241"/>
                        <a14:foregroundMark x1="44630" y1="29241" x2="35704" y2="26621"/>
                        <a14:foregroundMark x1="35704" y1="26621" x2="29826" y2="21379"/>
                        <a14:foregroundMark x1="29826" y1="21379" x2="22569" y2="9517"/>
                        <a14:foregroundMark x1="22569" y1="9517" x2="8563" y2="5655"/>
                        <a14:foregroundMark x1="11248" y1="6897" x2="5878" y2="12276"/>
                        <a14:foregroundMark x1="5878" y1="12276" x2="2612" y2="18759"/>
                        <a14:foregroundMark x1="2612" y1="18759" x2="73" y2="40138"/>
                        <a14:foregroundMark x1="73" y1="40138" x2="290" y2="62069"/>
                        <a14:foregroundMark x1="290" y1="62069" x2="4209" y2="81379"/>
                        <a14:foregroundMark x1="4209" y1="81379" x2="11538" y2="96414"/>
                        <a14:foregroundMark x1="11538" y1="96414" x2="16981" y2="99172"/>
                        <a14:foregroundMark x1="16981" y1="99172" x2="24819" y2="90345"/>
                        <a14:foregroundMark x1="24819" y1="90345" x2="29100" y2="66621"/>
                        <a14:foregroundMark x1="29100" y1="66621" x2="29173" y2="56690"/>
                        <a14:foregroundMark x1="29173" y1="56690" x2="19086" y2="2483"/>
                        <a14:foregroundMark x1="19086" y1="2483" x2="9216" y2="2069"/>
                        <a14:foregroundMark x1="9216" y1="2069" x2="4354" y2="5793"/>
                        <a14:foregroundMark x1="4354" y1="5793" x2="3266" y2="14759"/>
                        <a14:foregroundMark x1="3266" y1="14759" x2="4572" y2="24138"/>
                        <a14:foregroundMark x1="4572" y1="24138" x2="726" y2="42621"/>
                        <a14:foregroundMark x1="726" y1="42621" x2="1089" y2="81241"/>
                        <a14:foregroundMark x1="1089" y1="81241" x2="6676" y2="99034"/>
                        <a14:foregroundMark x1="6676" y1="99034" x2="22424" y2="97103"/>
                        <a14:foregroundMark x1="22424" y1="97103" x2="27068" y2="93379"/>
                        <a14:foregroundMark x1="27068" y1="93379" x2="30697" y2="85103"/>
                        <a14:foregroundMark x1="30697" y1="85103" x2="32438" y2="76276"/>
                        <a14:foregroundMark x1="32438" y1="76276" x2="27649" y2="53103"/>
                        <a14:foregroundMark x1="4136" y1="4828" x2="435" y2="10483"/>
                        <a14:foregroundMark x1="435" y1="10483" x2="4935" y2="80828"/>
                        <a14:foregroundMark x1="4935" y1="80828" x2="9361" y2="99862"/>
                        <a14:foregroundMark x1="4862" y1="36690" x2="4862" y2="36690"/>
                        <a14:foregroundMark x1="96081" y1="52414" x2="96081" y2="52414"/>
                        <a14:foregroundMark x1="90493" y1="52414" x2="90493" y2="53517"/>
                        <a14:foregroundMark x1="84615" y1="3862" x2="84615" y2="3862"/>
                        <a14:foregroundMark x1="44993" y1="13379" x2="44993" y2="13379"/>
                        <a14:foregroundMark x1="65312" y1="88414" x2="68360" y2="81241"/>
                        <a14:foregroundMark x1="68360" y1="81241" x2="65239" y2="73793"/>
                        <a14:foregroundMark x1="65239" y1="73793" x2="60087" y2="68828"/>
                        <a14:foregroundMark x1="60087" y1="68828" x2="56313" y2="73793"/>
                        <a14:foregroundMark x1="56313" y1="73793" x2="54572" y2="81793"/>
                        <a14:foregroundMark x1="54572" y1="81793" x2="60160" y2="89517"/>
                        <a14:foregroundMark x1="60160" y1="89517" x2="69739" y2="95862"/>
                        <a14:foregroundMark x1="69739" y1="95862" x2="68795" y2="92828"/>
                        <a14:foregroundMark x1="56821" y1="77103" x2="50218" y2="79034"/>
                        <a14:foregroundMark x1="50218" y1="79034" x2="45283" y2="75586"/>
                        <a14:foregroundMark x1="45283" y1="75586" x2="42163" y2="64552"/>
                        <a14:foregroundMark x1="42163" y1="64552" x2="44630" y2="56690"/>
                        <a14:foregroundMark x1="44630" y1="56690" x2="44848" y2="57241"/>
                        <a14:foregroundMark x1="89260" y1="72690" x2="92380" y2="65241"/>
                        <a14:foregroundMark x1="92380" y1="65241" x2="93469" y2="56138"/>
                        <a14:foregroundMark x1="93469" y1="56138" x2="99855" y2="35586"/>
                        <a14:foregroundMark x1="99855" y1="35586" x2="98839" y2="23448"/>
                        <a14:foregroundMark x1="98839" y1="23448" x2="96734" y2="18069"/>
                        <a14:foregroundMark x1="93832" y1="5379" x2="99782" y2="23310"/>
                        <a14:foregroundMark x1="99782" y1="23310" x2="99057" y2="71172"/>
                        <a14:foregroundMark x1="99057" y1="71172" x2="88752" y2="75310"/>
                        <a14:foregroundMark x1="88752" y1="75310" x2="86865" y2="74621"/>
                        <a14:foregroundMark x1="99129" y1="10069" x2="94993" y2="4138"/>
                        <a14:foregroundMark x1="94993" y1="4138" x2="88679" y2="276"/>
                        <a14:foregroundMark x1="88679" y1="276" x2="77939" y2="1103"/>
                        <a14:foregroundMark x1="77939" y1="1103" x2="44122" y2="20276"/>
                        <a14:foregroundMark x1="44122" y1="20276" x2="44049" y2="20690"/>
                        <a14:foregroundMark x1="1089" y1="4690" x2="1016" y2="25241"/>
                        <a14:foregroundMark x1="1016" y1="25241" x2="1306" y2="26207"/>
                        <a14:foregroundMark x1="25835" y1="36966" x2="28955" y2="55310"/>
                        <a14:foregroundMark x1="28955" y1="55310" x2="41292" y2="52138"/>
                        <a14:foregroundMark x1="41292" y1="52138" x2="37155" y2="34621"/>
                        <a14:foregroundMark x1="37155" y1="34621" x2="24819" y2="32966"/>
                        <a14:foregroundMark x1="24819" y1="32966" x2="23295" y2="36966"/>
                        <a14:foregroundMark x1="33817" y1="51862" x2="31713" y2="33517"/>
                        <a14:foregroundMark x1="31495" y1="39310" x2="30479" y2="53931"/>
                        <a14:foregroundMark x1="28882" y1="51724" x2="29826" y2="50345"/>
                        <a14:foregroundMark x1="28882" y1="52690" x2="27794" y2="33931"/>
                        <a14:foregroundMark x1="27794" y1="33931" x2="27939" y2="54069"/>
                        <a14:foregroundMark x1="27939" y1="54069" x2="28737" y2="51724"/>
                        <a14:foregroundMark x1="29173" y1="88552" x2="37300" y2="78207"/>
                        <a14:foregroundMark x1="37300" y1="78207" x2="29753" y2="87034"/>
                        <a14:foregroundMark x1="35704" y1="81655" x2="44122" y2="72414"/>
                        <a14:foregroundMark x1="44122" y1="72414" x2="35922" y2="82621"/>
                        <a14:foregroundMark x1="35922" y1="82621" x2="35994" y2="80690"/>
                        <a14:foregroundMark x1="43106" y1="21931" x2="25181" y2="8552"/>
                        <a14:foregroundMark x1="25181" y1="8552" x2="29463" y2="24966"/>
                        <a14:foregroundMark x1="29463" y1="24966" x2="39405" y2="30621"/>
                        <a14:foregroundMark x1="39405" y1="30621" x2="43324" y2="21793"/>
                        <a14:foregroundMark x1="25109" y1="8828" x2="19739" y2="4552"/>
                      </a14:backgroundRemoval>
                    </a14:imgEffect>
                  </a14:imgLayer>
                </a14:imgProps>
              </a:ext>
            </a:extLst>
          </a:blip>
          <a:srcRect t="-3539" b="1366"/>
          <a:stretch/>
        </p:blipFill>
        <p:spPr>
          <a:xfrm>
            <a:off x="7532016" y="574714"/>
            <a:ext cx="4507992" cy="2418153"/>
          </a:xfrm>
          <a:prstGeom prst="rect">
            <a:avLst/>
          </a:prstGeom>
        </p:spPr>
      </p:pic>
      <p:grpSp>
        <p:nvGrpSpPr>
          <p:cNvPr id="7" name="组合 6">
            <a:extLst>
              <a:ext uri="{FF2B5EF4-FFF2-40B4-BE49-F238E27FC236}">
                <a16:creationId xmlns:a16="http://schemas.microsoft.com/office/drawing/2014/main" id="{F24BBAEB-3C14-420E-A9BB-8A0C82518377}"/>
              </a:ext>
            </a:extLst>
          </p:cNvPr>
          <p:cNvGrpSpPr/>
          <p:nvPr/>
        </p:nvGrpSpPr>
        <p:grpSpPr>
          <a:xfrm>
            <a:off x="7532016" y="3570266"/>
            <a:ext cx="4507992" cy="2770346"/>
            <a:chOff x="7532016" y="3570266"/>
            <a:chExt cx="4507992" cy="2770346"/>
          </a:xfrm>
        </p:grpSpPr>
        <p:pic>
          <p:nvPicPr>
            <p:cNvPr id="5" name="图片 4">
              <a:extLst>
                <a:ext uri="{FF2B5EF4-FFF2-40B4-BE49-F238E27FC236}">
                  <a16:creationId xmlns:a16="http://schemas.microsoft.com/office/drawing/2014/main" id="{F0C6BC2A-FB34-4572-A0B8-4B64C96E2342}"/>
                </a:ext>
              </a:extLst>
            </p:cNvPr>
            <p:cNvPicPr>
              <a:picLocks noChangeAspect="1"/>
            </p:cNvPicPr>
            <p:nvPr/>
          </p:nvPicPr>
          <p:blipFill rotWithShape="1">
            <a:blip r:embed="rId6"/>
            <a:srcRect t="1387" b="-1720"/>
            <a:stretch/>
          </p:blipFill>
          <p:spPr>
            <a:xfrm>
              <a:off x="7532016" y="3570266"/>
              <a:ext cx="4507992" cy="2770346"/>
            </a:xfrm>
            <a:prstGeom prst="rect">
              <a:avLst/>
            </a:prstGeom>
          </p:spPr>
        </p:pic>
        <p:sp>
          <p:nvSpPr>
            <p:cNvPr id="6" name="矩形 5">
              <a:extLst>
                <a:ext uri="{FF2B5EF4-FFF2-40B4-BE49-F238E27FC236}">
                  <a16:creationId xmlns:a16="http://schemas.microsoft.com/office/drawing/2014/main" id="{38DF2CC0-3D18-4C3E-8BC3-E1EF2B48FC5A}"/>
                </a:ext>
              </a:extLst>
            </p:cNvPr>
            <p:cNvSpPr/>
            <p:nvPr/>
          </p:nvSpPr>
          <p:spPr>
            <a:xfrm>
              <a:off x="7692272" y="3667027"/>
              <a:ext cx="1244338" cy="8955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C9D4D9E-6D9A-4140-AE47-996E25523822}"/>
                </a:ext>
              </a:extLst>
            </p:cNvPr>
            <p:cNvSpPr/>
            <p:nvPr/>
          </p:nvSpPr>
          <p:spPr>
            <a:xfrm>
              <a:off x="8825058" y="5542961"/>
              <a:ext cx="1770669" cy="608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B704879F-6B4A-44DB-9A40-902E8BDDAE31}"/>
              </a:ext>
            </a:extLst>
          </p:cNvPr>
          <p:cNvSpPr/>
          <p:nvPr/>
        </p:nvSpPr>
        <p:spPr>
          <a:xfrm>
            <a:off x="8353353" y="5919280"/>
            <a:ext cx="3505737" cy="230832"/>
          </a:xfrm>
          <a:prstGeom prst="rect">
            <a:avLst/>
          </a:prstGeom>
        </p:spPr>
        <p:txBody>
          <a:bodyPr wrap="square">
            <a:spAutoFit/>
          </a:bodyPr>
          <a:lstStyle/>
          <a:p>
            <a:r>
              <a:rPr lang="en-US" altLang="zh-CN" sz="900" dirty="0">
                <a:solidFill>
                  <a:schemeClr val="bg1"/>
                </a:solidFill>
                <a:latin typeface="Arial" panose="020B0604020202020204" pitchFamily="34" charset="0"/>
              </a:rPr>
              <a:t>Harder, M., et al. </a:t>
            </a:r>
            <a:r>
              <a:rPr lang="en-US" altLang="zh-CN" sz="900" i="1" dirty="0">
                <a:solidFill>
                  <a:schemeClr val="bg1"/>
                </a:solidFill>
                <a:latin typeface="Arial" panose="020B0604020202020204" pitchFamily="34" charset="0"/>
              </a:rPr>
              <a:t>Physical review letters</a:t>
            </a:r>
            <a:r>
              <a:rPr lang="en-US" altLang="zh-CN" sz="900" dirty="0">
                <a:solidFill>
                  <a:schemeClr val="bg1"/>
                </a:solidFill>
                <a:latin typeface="Arial" panose="020B0604020202020204" pitchFamily="34" charset="0"/>
              </a:rPr>
              <a:t> 121.13 (2018): 137203.</a:t>
            </a:r>
            <a:endParaRPr lang="zh-CN" altLang="en-US" sz="900" dirty="0">
              <a:solidFill>
                <a:schemeClr val="bg1"/>
              </a:solidFill>
            </a:endParaRPr>
          </a:p>
        </p:txBody>
      </p:sp>
      <p:sp>
        <p:nvSpPr>
          <p:cNvPr id="9" name="矩形 8">
            <a:extLst>
              <a:ext uri="{FF2B5EF4-FFF2-40B4-BE49-F238E27FC236}">
                <a16:creationId xmlns:a16="http://schemas.microsoft.com/office/drawing/2014/main" id="{57283C22-6D9E-4BA1-B771-BEB326A977A6}"/>
              </a:ext>
            </a:extLst>
          </p:cNvPr>
          <p:cNvSpPr/>
          <p:nvPr/>
        </p:nvSpPr>
        <p:spPr>
          <a:xfrm>
            <a:off x="8644646" y="2696367"/>
            <a:ext cx="3442174" cy="230832"/>
          </a:xfrm>
          <a:prstGeom prst="rect">
            <a:avLst/>
          </a:prstGeom>
        </p:spPr>
        <p:txBody>
          <a:bodyPr wrap="square">
            <a:spAutoFit/>
          </a:bodyPr>
          <a:lstStyle/>
          <a:p>
            <a:r>
              <a:rPr lang="en-US" altLang="zh-CN" sz="900" dirty="0" err="1">
                <a:solidFill>
                  <a:srgbClr val="222222"/>
                </a:solidFill>
                <a:latin typeface="Arial" panose="020B0604020202020204" pitchFamily="34" charset="0"/>
              </a:rPr>
              <a:t>Kockum</a:t>
            </a:r>
            <a:r>
              <a:rPr lang="en-US" altLang="zh-CN" sz="900" dirty="0">
                <a:solidFill>
                  <a:srgbClr val="222222"/>
                </a:solidFill>
                <a:latin typeface="Arial" panose="020B0604020202020204" pitchFamily="34" charset="0"/>
              </a:rPr>
              <a:t> A F, et al. Nature Reviews Physics, 2019, 1(1): 19-40.</a:t>
            </a:r>
            <a:endParaRPr lang="zh-CN" altLang="en-US" sz="900" dirty="0"/>
          </a:p>
        </p:txBody>
      </p:sp>
    </p:spTree>
    <p:extLst>
      <p:ext uri="{BB962C8B-B14F-4D97-AF65-F5344CB8AC3E}">
        <p14:creationId xmlns:p14="http://schemas.microsoft.com/office/powerpoint/2010/main" val="1981579046"/>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D05F6-0AE4-4529-A7E7-E151AE03DE02}"/>
              </a:ext>
            </a:extLst>
          </p:cNvPr>
          <p:cNvSpPr>
            <a:spLocks noGrp="1"/>
          </p:cNvSpPr>
          <p:nvPr>
            <p:ph type="title"/>
          </p:nvPr>
        </p:nvSpPr>
        <p:spPr>
          <a:xfrm>
            <a:off x="838200" y="0"/>
            <a:ext cx="10515600" cy="790575"/>
          </a:xfrm>
        </p:spPr>
        <p:txBody>
          <a:bodyPr/>
          <a:lstStyle/>
          <a:p>
            <a:r>
              <a:rPr lang="en-US" altLang="zh-CN" dirty="0">
                <a:solidFill>
                  <a:schemeClr val="accent1">
                    <a:lumMod val="75000"/>
                  </a:schemeClr>
                </a:solidFill>
              </a:rPr>
              <a:t>Dissipative coupling in metamaterials</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19DC5F6B-D497-42E2-AFAB-C174EB51E16E}"/>
              </a:ext>
            </a:extLst>
          </p:cNvPr>
          <p:cNvSpPr>
            <a:spLocks noGrp="1"/>
          </p:cNvSpPr>
          <p:nvPr>
            <p:ph type="sldNum" sz="quarter" idx="12"/>
          </p:nvPr>
        </p:nvSpPr>
        <p:spPr/>
        <p:txBody>
          <a:bodyPr/>
          <a:lstStyle/>
          <a:p>
            <a:fld id="{226588B9-BE96-4B53-82A0-C3A41FD8C8B0}" type="slidenum">
              <a:rPr lang="zh-CN" altLang="en-US" smtClean="0"/>
              <a:t>10</a:t>
            </a:fld>
            <a:endParaRPr lang="zh-CN" altLang="en-US"/>
          </a:p>
        </p:txBody>
      </p:sp>
      <p:pic>
        <p:nvPicPr>
          <p:cNvPr id="7" name="图片 6">
            <a:extLst>
              <a:ext uri="{FF2B5EF4-FFF2-40B4-BE49-F238E27FC236}">
                <a16:creationId xmlns:a16="http://schemas.microsoft.com/office/drawing/2014/main" id="{9AEE361F-7CB8-4A55-A26F-8A18112C7F8C}"/>
              </a:ext>
            </a:extLst>
          </p:cNvPr>
          <p:cNvPicPr>
            <a:picLocks noChangeAspect="1"/>
          </p:cNvPicPr>
          <p:nvPr/>
        </p:nvPicPr>
        <p:blipFill>
          <a:blip r:embed="rId3"/>
          <a:stretch>
            <a:fillRect/>
          </a:stretch>
        </p:blipFill>
        <p:spPr>
          <a:xfrm>
            <a:off x="4492908" y="1108207"/>
            <a:ext cx="5438775" cy="4641585"/>
          </a:xfrm>
          <a:prstGeom prst="rect">
            <a:avLst/>
          </a:prstGeom>
        </p:spPr>
      </p:pic>
      <p:grpSp>
        <p:nvGrpSpPr>
          <p:cNvPr id="11" name="组合 10">
            <a:extLst>
              <a:ext uri="{FF2B5EF4-FFF2-40B4-BE49-F238E27FC236}">
                <a16:creationId xmlns:a16="http://schemas.microsoft.com/office/drawing/2014/main" id="{66A896DA-B718-4147-8120-FD02FE2ED04D}"/>
              </a:ext>
            </a:extLst>
          </p:cNvPr>
          <p:cNvGrpSpPr/>
          <p:nvPr/>
        </p:nvGrpSpPr>
        <p:grpSpPr>
          <a:xfrm>
            <a:off x="275665" y="1665328"/>
            <a:ext cx="4217243" cy="3247594"/>
            <a:chOff x="1028700" y="1946862"/>
            <a:chExt cx="4217243" cy="3247594"/>
          </a:xfrm>
        </p:grpSpPr>
        <p:pic>
          <p:nvPicPr>
            <p:cNvPr id="9" name="图片 8" descr="地图上有字&#10;&#10;描述已自动生成">
              <a:extLst>
                <a:ext uri="{FF2B5EF4-FFF2-40B4-BE49-F238E27FC236}">
                  <a16:creationId xmlns:a16="http://schemas.microsoft.com/office/drawing/2014/main" id="{D8CE85FE-23D5-4A23-9466-8492DC3B4C38}"/>
                </a:ext>
              </a:extLst>
            </p:cNvPr>
            <p:cNvPicPr>
              <a:picLocks noChangeAspect="1"/>
            </p:cNvPicPr>
            <p:nvPr/>
          </p:nvPicPr>
          <p:blipFill rotWithShape="1">
            <a:blip r:embed="rId4">
              <a:extLst>
                <a:ext uri="{28A0092B-C50C-407E-A947-70E740481C1C}">
                  <a14:useLocalDpi xmlns:a14="http://schemas.microsoft.com/office/drawing/2010/main" val="0"/>
                </a:ext>
              </a:extLst>
            </a:blip>
            <a:srcRect t="50333" r="54753"/>
            <a:stretch/>
          </p:blipFill>
          <p:spPr>
            <a:xfrm>
              <a:off x="1028700" y="1946862"/>
              <a:ext cx="4217243" cy="3247594"/>
            </a:xfrm>
            <a:prstGeom prst="rect">
              <a:avLst/>
            </a:prstGeom>
          </p:spPr>
        </p:pic>
        <p:sp>
          <p:nvSpPr>
            <p:cNvPr id="10" name="矩形 9">
              <a:extLst>
                <a:ext uri="{FF2B5EF4-FFF2-40B4-BE49-F238E27FC236}">
                  <a16:creationId xmlns:a16="http://schemas.microsoft.com/office/drawing/2014/main" id="{F08D9C1A-78F3-4CA7-9F2C-CFE86A56C00D}"/>
                </a:ext>
              </a:extLst>
            </p:cNvPr>
            <p:cNvSpPr/>
            <p:nvPr/>
          </p:nvSpPr>
          <p:spPr>
            <a:xfrm>
              <a:off x="1028700" y="1946862"/>
              <a:ext cx="561975" cy="339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7448D7E5-21F8-45F9-B745-C76354F99F7A}"/>
              </a:ext>
            </a:extLst>
          </p:cNvPr>
          <p:cNvSpPr txBox="1"/>
          <p:nvPr/>
        </p:nvSpPr>
        <p:spPr>
          <a:xfrm>
            <a:off x="1517901" y="5888046"/>
            <a:ext cx="1980029" cy="369332"/>
          </a:xfrm>
          <a:prstGeom prst="rect">
            <a:avLst/>
          </a:prstGeom>
          <a:noFill/>
        </p:spPr>
        <p:txBody>
          <a:bodyPr wrap="none" rtlCol="0">
            <a:spAutoFit/>
          </a:bodyPr>
          <a:lstStyle/>
          <a:p>
            <a:r>
              <a:rPr lang="en-US" altLang="zh-CN" dirty="0"/>
              <a:t>Experiment design</a:t>
            </a:r>
            <a:endParaRPr lang="zh-CN" altLang="en-US" dirty="0"/>
          </a:p>
        </p:txBody>
      </p:sp>
      <p:sp>
        <p:nvSpPr>
          <p:cNvPr id="13" name="文本框 12">
            <a:extLst>
              <a:ext uri="{FF2B5EF4-FFF2-40B4-BE49-F238E27FC236}">
                <a16:creationId xmlns:a16="http://schemas.microsoft.com/office/drawing/2014/main" id="{B9803ABC-51AE-4E32-84E0-F23CB9F5C969}"/>
              </a:ext>
            </a:extLst>
          </p:cNvPr>
          <p:cNvSpPr txBox="1"/>
          <p:nvPr/>
        </p:nvSpPr>
        <p:spPr>
          <a:xfrm>
            <a:off x="5000356" y="5888046"/>
            <a:ext cx="1845377" cy="369332"/>
          </a:xfrm>
          <a:prstGeom prst="rect">
            <a:avLst/>
          </a:prstGeom>
          <a:noFill/>
        </p:spPr>
        <p:txBody>
          <a:bodyPr wrap="none" rtlCol="0">
            <a:spAutoFit/>
          </a:bodyPr>
          <a:lstStyle/>
          <a:p>
            <a:r>
              <a:rPr lang="en-US" altLang="zh-CN" dirty="0"/>
              <a:t>Measured Spectra</a:t>
            </a:r>
            <a:endParaRPr lang="zh-CN" altLang="en-US" dirty="0"/>
          </a:p>
        </p:txBody>
      </p:sp>
      <p:sp>
        <p:nvSpPr>
          <p:cNvPr id="14" name="文本框 13">
            <a:extLst>
              <a:ext uri="{FF2B5EF4-FFF2-40B4-BE49-F238E27FC236}">
                <a16:creationId xmlns:a16="http://schemas.microsoft.com/office/drawing/2014/main" id="{BB110D9D-30DD-4A19-9B71-6580A718914D}"/>
              </a:ext>
            </a:extLst>
          </p:cNvPr>
          <p:cNvSpPr txBox="1"/>
          <p:nvPr/>
        </p:nvSpPr>
        <p:spPr>
          <a:xfrm>
            <a:off x="8158113" y="5888046"/>
            <a:ext cx="1184940" cy="369332"/>
          </a:xfrm>
          <a:prstGeom prst="rect">
            <a:avLst/>
          </a:prstGeom>
          <a:noFill/>
        </p:spPr>
        <p:txBody>
          <a:bodyPr wrap="none" rtlCol="0">
            <a:spAutoFit/>
          </a:bodyPr>
          <a:lstStyle/>
          <a:p>
            <a:r>
              <a:rPr lang="en-US" altLang="zh-CN" dirty="0"/>
              <a:t>Dispersion</a:t>
            </a:r>
            <a:endParaRPr lang="zh-CN" altLang="en-US" dirty="0"/>
          </a:p>
        </p:txBody>
      </p:sp>
      <p:sp>
        <p:nvSpPr>
          <p:cNvPr id="3" name="文本框 2">
            <a:extLst>
              <a:ext uri="{FF2B5EF4-FFF2-40B4-BE49-F238E27FC236}">
                <a16:creationId xmlns:a16="http://schemas.microsoft.com/office/drawing/2014/main" id="{4CC20912-68A9-4A98-816D-564B6E4901D4}"/>
              </a:ext>
            </a:extLst>
          </p:cNvPr>
          <p:cNvSpPr txBox="1"/>
          <p:nvPr/>
        </p:nvSpPr>
        <p:spPr>
          <a:xfrm>
            <a:off x="9982200" y="2194561"/>
            <a:ext cx="1697901" cy="369332"/>
          </a:xfrm>
          <a:prstGeom prst="rect">
            <a:avLst/>
          </a:prstGeom>
          <a:noFill/>
        </p:spPr>
        <p:txBody>
          <a:bodyPr wrap="none" rtlCol="0">
            <a:spAutoFit/>
          </a:bodyPr>
          <a:lstStyle/>
          <a:p>
            <a:r>
              <a:rPr lang="en-US" altLang="zh-CN" dirty="0"/>
              <a:t>Level attraction</a:t>
            </a:r>
            <a:endParaRPr lang="zh-CN" altLang="en-US" dirty="0"/>
          </a:p>
        </p:txBody>
      </p:sp>
      <p:sp>
        <p:nvSpPr>
          <p:cNvPr id="15" name="文本框 14">
            <a:extLst>
              <a:ext uri="{FF2B5EF4-FFF2-40B4-BE49-F238E27FC236}">
                <a16:creationId xmlns:a16="http://schemas.microsoft.com/office/drawing/2014/main" id="{6C0ECAA1-9761-49EA-B5FC-26F9C1ADE0A2}"/>
              </a:ext>
            </a:extLst>
          </p:cNvPr>
          <p:cNvSpPr txBox="1"/>
          <p:nvPr/>
        </p:nvSpPr>
        <p:spPr>
          <a:xfrm>
            <a:off x="10162448" y="4432691"/>
            <a:ext cx="1191352" cy="646331"/>
          </a:xfrm>
          <a:prstGeom prst="rect">
            <a:avLst/>
          </a:prstGeom>
          <a:noFill/>
        </p:spPr>
        <p:txBody>
          <a:bodyPr wrap="none" rtlCol="0">
            <a:spAutoFit/>
          </a:bodyPr>
          <a:lstStyle/>
          <a:p>
            <a:r>
              <a:rPr lang="en-US" altLang="zh-CN" dirty="0"/>
              <a:t>Linewidth </a:t>
            </a:r>
          </a:p>
          <a:p>
            <a:r>
              <a:rPr lang="en-US" altLang="zh-CN" dirty="0"/>
              <a:t>Narrowing</a:t>
            </a:r>
            <a:endParaRPr lang="zh-CN" altLang="en-US" dirty="0"/>
          </a:p>
        </p:txBody>
      </p:sp>
      <p:sp>
        <p:nvSpPr>
          <p:cNvPr id="5" name="页脚占位符 4">
            <a:extLst>
              <a:ext uri="{FF2B5EF4-FFF2-40B4-BE49-F238E27FC236}">
                <a16:creationId xmlns:a16="http://schemas.microsoft.com/office/drawing/2014/main" id="{C966AFC5-5A71-4482-BF60-FA6BB879E620}"/>
              </a:ext>
            </a:extLst>
          </p:cNvPr>
          <p:cNvSpPr>
            <a:spLocks noGrp="1"/>
          </p:cNvSpPr>
          <p:nvPr>
            <p:ph type="ftr" sz="quarter" idx="11"/>
          </p:nvPr>
        </p:nvSpPr>
        <p:spPr/>
        <p:txBody>
          <a:bodyPr/>
          <a:lstStyle/>
          <a:p>
            <a:r>
              <a:rPr lang="en-US" altLang="zh-CN" dirty="0"/>
              <a:t>4. Level attraction in metamaterials and its applications</a:t>
            </a:r>
          </a:p>
        </p:txBody>
      </p:sp>
    </p:spTree>
    <p:extLst>
      <p:ext uri="{BB962C8B-B14F-4D97-AF65-F5344CB8AC3E}">
        <p14:creationId xmlns:p14="http://schemas.microsoft.com/office/powerpoint/2010/main" val="3182368419"/>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528C8-A020-4081-A26F-9A79B1EC0270}"/>
              </a:ext>
            </a:extLst>
          </p:cNvPr>
          <p:cNvSpPr>
            <a:spLocks noGrp="1"/>
          </p:cNvSpPr>
          <p:nvPr>
            <p:ph type="title"/>
          </p:nvPr>
        </p:nvSpPr>
        <p:spPr>
          <a:xfrm>
            <a:off x="838200" y="1"/>
            <a:ext cx="10515600" cy="847724"/>
          </a:xfrm>
        </p:spPr>
        <p:txBody>
          <a:bodyPr/>
          <a:lstStyle/>
          <a:p>
            <a:r>
              <a:rPr lang="en-US" altLang="zh-CN" dirty="0">
                <a:solidFill>
                  <a:schemeClr val="accent1">
                    <a:lumMod val="75000"/>
                  </a:schemeClr>
                </a:solidFill>
              </a:rPr>
              <a:t>Transmission transition from 0 to 1</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CD8149FE-5D57-48DD-889D-F12735F17E2F}"/>
              </a:ext>
            </a:extLst>
          </p:cNvPr>
          <p:cNvSpPr>
            <a:spLocks noGrp="1"/>
          </p:cNvSpPr>
          <p:nvPr>
            <p:ph type="sldNum" sz="quarter" idx="12"/>
          </p:nvPr>
        </p:nvSpPr>
        <p:spPr/>
        <p:txBody>
          <a:bodyPr/>
          <a:lstStyle/>
          <a:p>
            <a:fld id="{226588B9-BE96-4B53-82A0-C3A41FD8C8B0}" type="slidenum">
              <a:rPr lang="zh-CN" altLang="en-US" smtClean="0"/>
              <a:t>11</a:t>
            </a:fld>
            <a:endParaRPr lang="zh-CN" altLang="en-US"/>
          </a:p>
        </p:txBody>
      </p:sp>
      <p:pic>
        <p:nvPicPr>
          <p:cNvPr id="5" name="图片 4">
            <a:extLst>
              <a:ext uri="{FF2B5EF4-FFF2-40B4-BE49-F238E27FC236}">
                <a16:creationId xmlns:a16="http://schemas.microsoft.com/office/drawing/2014/main" id="{A5B81444-8BB2-472D-A522-BEAEFB15A3E7}"/>
              </a:ext>
            </a:extLst>
          </p:cNvPr>
          <p:cNvPicPr>
            <a:picLocks noChangeAspect="1"/>
          </p:cNvPicPr>
          <p:nvPr/>
        </p:nvPicPr>
        <p:blipFill>
          <a:blip r:embed="rId3"/>
          <a:stretch>
            <a:fillRect/>
          </a:stretch>
        </p:blipFill>
        <p:spPr>
          <a:xfrm>
            <a:off x="838200" y="1262417"/>
            <a:ext cx="6038474" cy="4924424"/>
          </a:xfrm>
          <a:prstGeom prst="rect">
            <a:avLst/>
          </a:prstGeom>
        </p:spPr>
      </p:pic>
      <p:sp>
        <p:nvSpPr>
          <p:cNvPr id="3" name="文本框 2">
            <a:extLst>
              <a:ext uri="{FF2B5EF4-FFF2-40B4-BE49-F238E27FC236}">
                <a16:creationId xmlns:a16="http://schemas.microsoft.com/office/drawing/2014/main" id="{41E9CBFB-8474-42F8-B548-21C211D7C3B8}"/>
              </a:ext>
            </a:extLst>
          </p:cNvPr>
          <p:cNvSpPr txBox="1"/>
          <p:nvPr/>
        </p:nvSpPr>
        <p:spPr>
          <a:xfrm>
            <a:off x="7176664" y="1262417"/>
            <a:ext cx="4276458" cy="4613058"/>
          </a:xfrm>
          <a:prstGeom prst="rect">
            <a:avLst/>
          </a:prstGeom>
          <a:noFill/>
        </p:spPr>
        <p:txBody>
          <a:bodyPr wrap="square" rtlCol="0">
            <a:spAutoFit/>
          </a:bodyPr>
          <a:lstStyle/>
          <a:p>
            <a:pPr>
              <a:lnSpc>
                <a:spcPct val="150000"/>
              </a:lnSpc>
            </a:pPr>
            <a:r>
              <a:rPr lang="en-US" altLang="zh-CN" dirty="0"/>
              <a:t>Asymmetry resonance is a typical Fano resonance </a:t>
            </a:r>
          </a:p>
          <a:p>
            <a:pPr>
              <a:lnSpc>
                <a:spcPct val="150000"/>
              </a:lnSpc>
            </a:pPr>
            <a:endParaRPr lang="en-US" altLang="zh-CN" dirty="0"/>
          </a:p>
          <a:p>
            <a:pPr>
              <a:lnSpc>
                <a:spcPct val="150000"/>
              </a:lnSpc>
            </a:pPr>
            <a:r>
              <a:rPr lang="en-US" altLang="zh-CN" dirty="0"/>
              <a:t>We have observed a transition from 0 to 1 in transmission.</a:t>
            </a:r>
          </a:p>
          <a:p>
            <a:pPr>
              <a:lnSpc>
                <a:spcPct val="150000"/>
              </a:lnSpc>
            </a:pPr>
            <a:endParaRPr lang="en-US" altLang="zh-CN" dirty="0"/>
          </a:p>
          <a:p>
            <a:pPr>
              <a:lnSpc>
                <a:spcPct val="150000"/>
              </a:lnSpc>
            </a:pPr>
            <a:r>
              <a:rPr lang="en-US" altLang="zh-CN" dirty="0">
                <a:sym typeface="Wingdings" panose="05000000000000000000" pitchFamily="2" charset="2"/>
              </a:rPr>
              <a:t>1      on</a:t>
            </a:r>
          </a:p>
          <a:p>
            <a:pPr>
              <a:lnSpc>
                <a:spcPct val="150000"/>
              </a:lnSpc>
            </a:pPr>
            <a:r>
              <a:rPr lang="en-US" altLang="zh-CN" dirty="0">
                <a:sym typeface="Wingdings" panose="05000000000000000000" pitchFamily="2" charset="2"/>
              </a:rPr>
              <a:t>0      off</a:t>
            </a:r>
            <a:endParaRPr lang="en-US" altLang="zh-CN" dirty="0"/>
          </a:p>
          <a:p>
            <a:pPr>
              <a:lnSpc>
                <a:spcPct val="150000"/>
              </a:lnSpc>
            </a:pPr>
            <a:endParaRPr lang="en-US" altLang="zh-CN" dirty="0"/>
          </a:p>
          <a:p>
            <a:pPr>
              <a:lnSpc>
                <a:spcPct val="150000"/>
              </a:lnSpc>
            </a:pPr>
            <a:r>
              <a:rPr lang="en-US" altLang="zh-CN" dirty="0"/>
              <a:t>Potential to design switching device. </a:t>
            </a:r>
          </a:p>
          <a:p>
            <a:pPr>
              <a:lnSpc>
                <a:spcPct val="150000"/>
              </a:lnSpc>
            </a:pPr>
            <a:r>
              <a:rPr lang="en-US" altLang="zh-CN" dirty="0"/>
              <a:t>Smaller window </a:t>
            </a:r>
            <a:r>
              <a:rPr lang="en-US" altLang="zh-CN" dirty="0">
                <a:sym typeface="Wingdings" panose="05000000000000000000" pitchFamily="2" charset="2"/>
              </a:rPr>
              <a:t> high performance</a:t>
            </a:r>
            <a:endParaRPr lang="zh-CN" altLang="en-US" dirty="0"/>
          </a:p>
        </p:txBody>
      </p:sp>
      <p:sp>
        <p:nvSpPr>
          <p:cNvPr id="7" name="页脚占位符 4">
            <a:extLst>
              <a:ext uri="{FF2B5EF4-FFF2-40B4-BE49-F238E27FC236}">
                <a16:creationId xmlns:a16="http://schemas.microsoft.com/office/drawing/2014/main" id="{E8890C99-4276-4A7C-96BB-2C9D0C069254}"/>
              </a:ext>
            </a:extLst>
          </p:cNvPr>
          <p:cNvSpPr>
            <a:spLocks noGrp="1"/>
          </p:cNvSpPr>
          <p:nvPr>
            <p:ph type="ftr" sz="quarter" idx="11"/>
          </p:nvPr>
        </p:nvSpPr>
        <p:spPr>
          <a:xfrm>
            <a:off x="4038600" y="6356350"/>
            <a:ext cx="4114800" cy="365125"/>
          </a:xfrm>
        </p:spPr>
        <p:txBody>
          <a:bodyPr/>
          <a:lstStyle/>
          <a:p>
            <a:r>
              <a:rPr lang="en-US" altLang="zh-CN" dirty="0"/>
              <a:t>4. Level attraction in metamaterials and its applications</a:t>
            </a:r>
          </a:p>
        </p:txBody>
      </p:sp>
      <p:sp>
        <p:nvSpPr>
          <p:cNvPr id="8" name="文本框 7">
            <a:extLst>
              <a:ext uri="{FF2B5EF4-FFF2-40B4-BE49-F238E27FC236}">
                <a16:creationId xmlns:a16="http://schemas.microsoft.com/office/drawing/2014/main" id="{ACFB7F69-92D2-4C96-83C9-DDD808510761}"/>
              </a:ext>
            </a:extLst>
          </p:cNvPr>
          <p:cNvSpPr txBox="1"/>
          <p:nvPr/>
        </p:nvSpPr>
        <p:spPr>
          <a:xfrm>
            <a:off x="2953334" y="2644775"/>
            <a:ext cx="646331" cy="369332"/>
          </a:xfrm>
          <a:prstGeom prst="rect">
            <a:avLst/>
          </a:prstGeom>
          <a:noFill/>
        </p:spPr>
        <p:txBody>
          <a:bodyPr wrap="none" rtlCol="0">
            <a:spAutoFit/>
          </a:bodyPr>
          <a:lstStyle/>
          <a:p>
            <a:r>
              <a:rPr lang="en-US" altLang="zh-CN" dirty="0">
                <a:highlight>
                  <a:srgbClr val="FFFF00"/>
                </a:highlight>
              </a:rPr>
              <a:t>ZDC</a:t>
            </a:r>
            <a:endParaRPr lang="zh-CN" altLang="en-US" dirty="0">
              <a:highlight>
                <a:srgbClr val="FFFF00"/>
              </a:highlight>
            </a:endParaRPr>
          </a:p>
        </p:txBody>
      </p:sp>
      <p:sp>
        <p:nvSpPr>
          <p:cNvPr id="6" name="矩形 5">
            <a:extLst>
              <a:ext uri="{FF2B5EF4-FFF2-40B4-BE49-F238E27FC236}">
                <a16:creationId xmlns:a16="http://schemas.microsoft.com/office/drawing/2014/main" id="{EC4E6B57-4A71-4C36-8B82-8A9CC7060F49}"/>
              </a:ext>
            </a:extLst>
          </p:cNvPr>
          <p:cNvSpPr/>
          <p:nvPr/>
        </p:nvSpPr>
        <p:spPr>
          <a:xfrm>
            <a:off x="2877107" y="1477031"/>
            <a:ext cx="399393" cy="1681655"/>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37C4527-009B-4649-9F2A-4E58871EAE57}"/>
              </a:ext>
            </a:extLst>
          </p:cNvPr>
          <p:cNvSpPr txBox="1"/>
          <p:nvPr/>
        </p:nvSpPr>
        <p:spPr>
          <a:xfrm>
            <a:off x="5804484" y="2692400"/>
            <a:ext cx="646331" cy="369332"/>
          </a:xfrm>
          <a:prstGeom prst="rect">
            <a:avLst/>
          </a:prstGeom>
          <a:noFill/>
        </p:spPr>
        <p:txBody>
          <a:bodyPr wrap="none" rtlCol="0">
            <a:spAutoFit/>
          </a:bodyPr>
          <a:lstStyle/>
          <a:p>
            <a:r>
              <a:rPr lang="en-US" altLang="zh-CN" dirty="0">
                <a:highlight>
                  <a:srgbClr val="FFFF00"/>
                </a:highlight>
              </a:rPr>
              <a:t>ZDC</a:t>
            </a:r>
            <a:endParaRPr lang="zh-CN" altLang="en-US" dirty="0">
              <a:highlight>
                <a:srgbClr val="FFFF00"/>
              </a:highlight>
            </a:endParaRPr>
          </a:p>
        </p:txBody>
      </p:sp>
    </p:spTree>
    <p:extLst>
      <p:ext uri="{BB962C8B-B14F-4D97-AF65-F5344CB8AC3E}">
        <p14:creationId xmlns:p14="http://schemas.microsoft.com/office/powerpoint/2010/main" val="4261854289"/>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59228-5C39-4F8F-95C8-1661FB9B3E40}"/>
              </a:ext>
            </a:extLst>
          </p:cNvPr>
          <p:cNvSpPr>
            <a:spLocks noGrp="1"/>
          </p:cNvSpPr>
          <p:nvPr>
            <p:ph type="title"/>
          </p:nvPr>
        </p:nvSpPr>
        <p:spPr>
          <a:xfrm>
            <a:off x="838200" y="1"/>
            <a:ext cx="10515600" cy="914400"/>
          </a:xfrm>
        </p:spPr>
        <p:txBody>
          <a:bodyPr/>
          <a:lstStyle/>
          <a:p>
            <a:r>
              <a:rPr lang="en-US" altLang="zh-CN" dirty="0">
                <a:solidFill>
                  <a:schemeClr val="accent1">
                    <a:lumMod val="75000"/>
                  </a:schemeClr>
                </a:solidFill>
              </a:rPr>
              <a:t>Voltage-controlled level attraction</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340D670E-B027-4C25-A522-74E404217CD3}"/>
              </a:ext>
            </a:extLst>
          </p:cNvPr>
          <p:cNvSpPr>
            <a:spLocks noGrp="1"/>
          </p:cNvSpPr>
          <p:nvPr>
            <p:ph type="sldNum" sz="quarter" idx="12"/>
          </p:nvPr>
        </p:nvSpPr>
        <p:spPr/>
        <p:txBody>
          <a:bodyPr/>
          <a:lstStyle/>
          <a:p>
            <a:fld id="{226588B9-BE96-4B53-82A0-C3A41FD8C8B0}" type="slidenum">
              <a:rPr lang="zh-CN" altLang="en-US" smtClean="0"/>
              <a:t>12</a:t>
            </a:fld>
            <a:endParaRPr lang="zh-CN" altLang="en-US"/>
          </a:p>
        </p:txBody>
      </p:sp>
      <p:grpSp>
        <p:nvGrpSpPr>
          <p:cNvPr id="9" name="组合 8">
            <a:extLst>
              <a:ext uri="{FF2B5EF4-FFF2-40B4-BE49-F238E27FC236}">
                <a16:creationId xmlns:a16="http://schemas.microsoft.com/office/drawing/2014/main" id="{B169E1B9-12E5-4A30-919A-CC9469D03272}"/>
              </a:ext>
            </a:extLst>
          </p:cNvPr>
          <p:cNvGrpSpPr/>
          <p:nvPr/>
        </p:nvGrpSpPr>
        <p:grpSpPr>
          <a:xfrm>
            <a:off x="3541644" y="1493548"/>
            <a:ext cx="7271644" cy="3719016"/>
            <a:chOff x="2402066" y="1247774"/>
            <a:chExt cx="7271644" cy="3719016"/>
          </a:xfrm>
        </p:grpSpPr>
        <p:pic>
          <p:nvPicPr>
            <p:cNvPr id="7" name="图片 6" descr="一些文字和图片的手机截图&#10;&#10;描述已自动生成">
              <a:extLst>
                <a:ext uri="{FF2B5EF4-FFF2-40B4-BE49-F238E27FC236}">
                  <a16:creationId xmlns:a16="http://schemas.microsoft.com/office/drawing/2014/main" id="{01C01EDA-3C59-4325-BC97-F33D6D91BAF2}"/>
                </a:ext>
              </a:extLst>
            </p:cNvPr>
            <p:cNvPicPr>
              <a:picLocks noChangeAspect="1"/>
            </p:cNvPicPr>
            <p:nvPr/>
          </p:nvPicPr>
          <p:blipFill rotWithShape="1">
            <a:blip r:embed="rId3">
              <a:extLst>
                <a:ext uri="{28A0092B-C50C-407E-A947-70E740481C1C}">
                  <a14:useLocalDpi xmlns:a14="http://schemas.microsoft.com/office/drawing/2010/main" val="0"/>
                </a:ext>
              </a:extLst>
            </a:blip>
            <a:srcRect r="51383" b="50833"/>
            <a:stretch/>
          </p:blipFill>
          <p:spPr>
            <a:xfrm>
              <a:off x="2402066" y="1247774"/>
              <a:ext cx="3693934" cy="3719015"/>
            </a:xfrm>
            <a:prstGeom prst="rect">
              <a:avLst/>
            </a:prstGeom>
          </p:spPr>
        </p:pic>
        <p:pic>
          <p:nvPicPr>
            <p:cNvPr id="8" name="图片 7" descr="一些文字和图片的手机截图&#10;&#10;描述已自动生成">
              <a:extLst>
                <a:ext uri="{FF2B5EF4-FFF2-40B4-BE49-F238E27FC236}">
                  <a16:creationId xmlns:a16="http://schemas.microsoft.com/office/drawing/2014/main" id="{7ACFD420-E88B-404E-ABC7-3B3FA548DBCA}"/>
                </a:ext>
              </a:extLst>
            </p:cNvPr>
            <p:cNvPicPr>
              <a:picLocks noChangeAspect="1"/>
            </p:cNvPicPr>
            <p:nvPr/>
          </p:nvPicPr>
          <p:blipFill rotWithShape="1">
            <a:blip r:embed="rId3">
              <a:extLst>
                <a:ext uri="{28A0092B-C50C-407E-A947-70E740481C1C}">
                  <a14:useLocalDpi xmlns:a14="http://schemas.microsoft.com/office/drawing/2010/main" val="0"/>
                </a:ext>
              </a:extLst>
            </a:blip>
            <a:srcRect t="49236" r="51383"/>
            <a:stretch/>
          </p:blipFill>
          <p:spPr>
            <a:xfrm>
              <a:off x="6096000" y="1247774"/>
              <a:ext cx="3577710" cy="3719016"/>
            </a:xfrm>
            <a:prstGeom prst="rect">
              <a:avLst/>
            </a:prstGeom>
          </p:spPr>
        </p:pic>
      </p:grpSp>
      <p:sp>
        <p:nvSpPr>
          <p:cNvPr id="10" name="矩形 9">
            <a:extLst>
              <a:ext uri="{FF2B5EF4-FFF2-40B4-BE49-F238E27FC236}">
                <a16:creationId xmlns:a16="http://schemas.microsoft.com/office/drawing/2014/main" id="{7C1FF662-74EB-45A2-B177-96CBDE67AF18}"/>
              </a:ext>
            </a:extLst>
          </p:cNvPr>
          <p:cNvSpPr/>
          <p:nvPr/>
        </p:nvSpPr>
        <p:spPr>
          <a:xfrm>
            <a:off x="3541644" y="5610392"/>
            <a:ext cx="5976316" cy="369332"/>
          </a:xfrm>
          <a:prstGeom prst="rect">
            <a:avLst/>
          </a:prstGeom>
        </p:spPr>
        <p:txBody>
          <a:bodyPr wrap="none">
            <a:spAutoFit/>
          </a:bodyPr>
          <a:lstStyle/>
          <a:p>
            <a:r>
              <a:rPr lang="en-US" altLang="zh-CN" dirty="0"/>
              <a:t>Ultra-high Quality factor </a:t>
            </a:r>
            <a:r>
              <a:rPr lang="en-US" altLang="zh-CN" dirty="0">
                <a:sym typeface="Wingdings" panose="05000000000000000000" pitchFamily="2" charset="2"/>
              </a:rPr>
              <a:t> sensitive detection / sensor design</a:t>
            </a:r>
            <a:endParaRPr lang="zh-CN" altLang="en-US" dirty="0"/>
          </a:p>
        </p:txBody>
      </p:sp>
      <p:pic>
        <p:nvPicPr>
          <p:cNvPr id="11" name="图片 10">
            <a:extLst>
              <a:ext uri="{FF2B5EF4-FFF2-40B4-BE49-F238E27FC236}">
                <a16:creationId xmlns:a16="http://schemas.microsoft.com/office/drawing/2014/main" id="{587A8848-8CE5-47FD-9B85-2F07C0DD1439}"/>
              </a:ext>
            </a:extLst>
          </p:cNvPr>
          <p:cNvPicPr>
            <a:picLocks noChangeAspect="1"/>
          </p:cNvPicPr>
          <p:nvPr/>
        </p:nvPicPr>
        <p:blipFill>
          <a:blip r:embed="rId4"/>
          <a:stretch>
            <a:fillRect/>
          </a:stretch>
        </p:blipFill>
        <p:spPr>
          <a:xfrm>
            <a:off x="1131163" y="2589969"/>
            <a:ext cx="2240889" cy="1678061"/>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BF4688F-519A-4D95-9360-345D51C01732}"/>
                  </a:ext>
                </a:extLst>
              </p:cNvPr>
              <p:cNvSpPr txBox="1"/>
              <p:nvPr/>
            </p:nvSpPr>
            <p:spPr>
              <a:xfrm>
                <a:off x="1225118" y="1721847"/>
                <a:ext cx="1267206"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𝑠𝑟𝑟</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𝐿</m:t>
                              </m:r>
                              <m:r>
                                <a:rPr lang="en-US" altLang="zh-CN" b="0" i="1" smtClean="0">
                                  <a:solidFill>
                                    <a:srgbClr val="FF0000"/>
                                  </a:solidFill>
                                  <a:latin typeface="Cambria Math" panose="02040503050406030204" pitchFamily="18" charset="0"/>
                                </a:rPr>
                                <m:t>𝐶</m:t>
                              </m:r>
                              <m:r>
                                <a:rPr lang="en-US" altLang="zh-CN" b="0" i="1" smtClean="0">
                                  <a:latin typeface="Cambria Math" panose="02040503050406030204" pitchFamily="18" charset="0"/>
                                </a:rPr>
                                <m:t> </m:t>
                              </m:r>
                            </m:e>
                          </m:rad>
                        </m:den>
                      </m:f>
                    </m:oMath>
                  </m:oMathPara>
                </a14:m>
                <a:endParaRPr lang="zh-CN" altLang="en-US" dirty="0"/>
              </a:p>
            </p:txBody>
          </p:sp>
        </mc:Choice>
        <mc:Fallback xmlns="">
          <p:sp>
            <p:nvSpPr>
              <p:cNvPr id="12" name="文本框 11">
                <a:extLst>
                  <a:ext uri="{FF2B5EF4-FFF2-40B4-BE49-F238E27FC236}">
                    <a16:creationId xmlns:a16="http://schemas.microsoft.com/office/drawing/2014/main" id="{6BF4688F-519A-4D95-9360-345D51C01732}"/>
                  </a:ext>
                </a:extLst>
              </p:cNvPr>
              <p:cNvSpPr txBox="1">
                <a:spLocks noRot="1" noChangeAspect="1" noMove="1" noResize="1" noEditPoints="1" noAdjustHandles="1" noChangeArrowheads="1" noChangeShapeType="1" noTextEdit="1"/>
              </p:cNvSpPr>
              <p:nvPr/>
            </p:nvSpPr>
            <p:spPr>
              <a:xfrm>
                <a:off x="1225118" y="1721847"/>
                <a:ext cx="1267206" cy="572273"/>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5CFD78EE-6E33-4748-9B0C-7AF0DA5CA51B}"/>
              </a:ext>
            </a:extLst>
          </p:cNvPr>
          <p:cNvSpPr txBox="1"/>
          <p:nvPr/>
        </p:nvSpPr>
        <p:spPr>
          <a:xfrm>
            <a:off x="398775" y="1247608"/>
            <a:ext cx="3518977" cy="369332"/>
          </a:xfrm>
          <a:prstGeom prst="rect">
            <a:avLst/>
          </a:prstGeom>
          <a:noFill/>
        </p:spPr>
        <p:txBody>
          <a:bodyPr wrap="none" rtlCol="0">
            <a:spAutoFit/>
          </a:bodyPr>
          <a:lstStyle/>
          <a:p>
            <a:r>
              <a:rPr lang="en-US" altLang="zh-CN" dirty="0"/>
              <a:t>Varactor loaded split-ring resonator</a:t>
            </a:r>
            <a:endParaRPr lang="zh-CN" altLang="en-US" dirty="0"/>
          </a:p>
        </p:txBody>
      </p:sp>
      <p:sp>
        <p:nvSpPr>
          <p:cNvPr id="15" name="页脚占位符 4">
            <a:extLst>
              <a:ext uri="{FF2B5EF4-FFF2-40B4-BE49-F238E27FC236}">
                <a16:creationId xmlns:a16="http://schemas.microsoft.com/office/drawing/2014/main" id="{23A3848D-B968-4E6E-929B-49C2B7D266DD}"/>
              </a:ext>
            </a:extLst>
          </p:cNvPr>
          <p:cNvSpPr>
            <a:spLocks noGrp="1"/>
          </p:cNvSpPr>
          <p:nvPr>
            <p:ph type="ftr" sz="quarter" idx="11"/>
          </p:nvPr>
        </p:nvSpPr>
        <p:spPr>
          <a:xfrm>
            <a:off x="4038600" y="6356350"/>
            <a:ext cx="4114800" cy="365125"/>
          </a:xfrm>
        </p:spPr>
        <p:txBody>
          <a:bodyPr/>
          <a:lstStyle/>
          <a:p>
            <a:r>
              <a:rPr lang="en-US" altLang="zh-CN" dirty="0"/>
              <a:t>4. Level attraction in metamaterials and its applications</a:t>
            </a:r>
          </a:p>
        </p:txBody>
      </p:sp>
      <p:sp>
        <p:nvSpPr>
          <p:cNvPr id="3" name="文本框 2">
            <a:extLst>
              <a:ext uri="{FF2B5EF4-FFF2-40B4-BE49-F238E27FC236}">
                <a16:creationId xmlns:a16="http://schemas.microsoft.com/office/drawing/2014/main" id="{25C77FF8-1316-4881-BE9C-84910CF81A04}"/>
              </a:ext>
            </a:extLst>
          </p:cNvPr>
          <p:cNvSpPr txBox="1"/>
          <p:nvPr/>
        </p:nvSpPr>
        <p:spPr>
          <a:xfrm>
            <a:off x="7892084" y="2564569"/>
            <a:ext cx="413529" cy="400110"/>
          </a:xfrm>
          <a:prstGeom prst="rect">
            <a:avLst/>
          </a:prstGeom>
          <a:noFill/>
        </p:spPr>
        <p:txBody>
          <a:bodyPr wrap="square" rtlCol="0">
            <a:spAutoFit/>
          </a:bodyPr>
          <a:lstStyle/>
          <a:p>
            <a:r>
              <a:rPr lang="en-US" altLang="zh-CN" sz="2000" dirty="0">
                <a:highlight>
                  <a:srgbClr val="FFFF00"/>
                </a:highlight>
              </a:rPr>
              <a:t>(b)</a:t>
            </a:r>
            <a:endParaRPr lang="zh-CN" altLang="en-US" sz="2000" dirty="0">
              <a:highlight>
                <a:srgbClr val="FFFF00"/>
              </a:highlight>
            </a:endParaRPr>
          </a:p>
        </p:txBody>
      </p:sp>
      <p:sp>
        <p:nvSpPr>
          <p:cNvPr id="14" name="文本框 13">
            <a:extLst>
              <a:ext uri="{FF2B5EF4-FFF2-40B4-BE49-F238E27FC236}">
                <a16:creationId xmlns:a16="http://schemas.microsoft.com/office/drawing/2014/main" id="{B4FC7226-F728-4DDE-BB65-8F6CCD52CEE2}"/>
              </a:ext>
            </a:extLst>
          </p:cNvPr>
          <p:cNvSpPr txBox="1"/>
          <p:nvPr/>
        </p:nvSpPr>
        <p:spPr>
          <a:xfrm>
            <a:off x="7892084" y="4268030"/>
            <a:ext cx="413529" cy="400110"/>
          </a:xfrm>
          <a:prstGeom prst="rect">
            <a:avLst/>
          </a:prstGeom>
          <a:noFill/>
        </p:spPr>
        <p:txBody>
          <a:bodyPr wrap="square" rtlCol="0">
            <a:spAutoFit/>
          </a:bodyPr>
          <a:lstStyle/>
          <a:p>
            <a:r>
              <a:rPr lang="en-US" altLang="zh-CN" sz="2000" dirty="0">
                <a:highlight>
                  <a:srgbClr val="FFFF00"/>
                </a:highlight>
              </a:rPr>
              <a:t>(c)</a:t>
            </a:r>
            <a:endParaRPr lang="zh-CN" altLang="en-US" sz="2000" dirty="0">
              <a:highlight>
                <a:srgbClr val="FFFF00"/>
              </a:highlight>
            </a:endParaRPr>
          </a:p>
        </p:txBody>
      </p:sp>
      <p:sp>
        <p:nvSpPr>
          <p:cNvPr id="5" name="矩形 4">
            <a:extLst>
              <a:ext uri="{FF2B5EF4-FFF2-40B4-BE49-F238E27FC236}">
                <a16:creationId xmlns:a16="http://schemas.microsoft.com/office/drawing/2014/main" id="{E0954C97-1D3E-4DBA-9121-A96463385317}"/>
              </a:ext>
            </a:extLst>
          </p:cNvPr>
          <p:cNvSpPr/>
          <p:nvPr/>
        </p:nvSpPr>
        <p:spPr>
          <a:xfrm>
            <a:off x="8420100" y="4191000"/>
            <a:ext cx="542019"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DBFA5C3D-07F6-4284-9AA3-EAF317CD4CF7}"/>
              </a:ext>
            </a:extLst>
          </p:cNvPr>
          <p:cNvCxnSpPr/>
          <p:nvPr/>
        </p:nvCxnSpPr>
        <p:spPr>
          <a:xfrm flipV="1">
            <a:off x="6050756" y="3362325"/>
            <a:ext cx="0" cy="390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69E93D8-9E34-4045-A64A-B83405A81BEF}"/>
                  </a:ext>
                </a:extLst>
              </p:cNvPr>
              <p:cNvSpPr txBox="1"/>
              <p:nvPr/>
            </p:nvSpPr>
            <p:spPr>
              <a:xfrm>
                <a:off x="10005060" y="5042146"/>
                <a:ext cx="1890454" cy="369332"/>
              </a:xfrm>
              <a:prstGeom prst="rect">
                <a:avLst/>
              </a:prstGeom>
              <a:noFill/>
              <a:ln w="19050">
                <a:solidFill>
                  <a:srgbClr val="FF0000"/>
                </a:solidFill>
              </a:ln>
            </p:spPr>
            <p:txBody>
              <a:bodyPr wrap="none" rtlCol="0">
                <a:spAutoFit/>
              </a:bodyPr>
              <a:lstStyle/>
              <a:p>
                <a14:m>
                  <m:oMath xmlns:m="http://schemas.openxmlformats.org/officeDocument/2006/math">
                    <m:r>
                      <a:rPr lang="en-US" altLang="zh-CN" b="0" i="1" smtClean="0">
                        <a:latin typeface="Cambria Math" panose="02040503050406030204" pitchFamily="18" charset="0"/>
                      </a:rPr>
                      <m:t>𝐼𝑚</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𝑐</m:t>
                            </m:r>
                          </m:sub>
                        </m:sSub>
                      </m:e>
                    </m:d>
                    <m:r>
                      <a:rPr lang="en-US" altLang="zh-CN" b="0" i="1" smtClean="0">
                        <a:latin typeface="Cambria Math" panose="02040503050406030204" pitchFamily="18" charset="0"/>
                      </a:rPr>
                      <m:t>=30 </m:t>
                    </m:r>
                    <m:r>
                      <a:rPr lang="en-US" altLang="zh-CN" b="0" i="1" smtClean="0">
                        <a:latin typeface="Cambria Math" panose="02040503050406030204" pitchFamily="18" charset="0"/>
                      </a:rPr>
                      <m:t>𝐻𝑧</m:t>
                    </m:r>
                  </m:oMath>
                </a14:m>
                <a:r>
                  <a:rPr lang="en-US" altLang="zh-CN" dirty="0"/>
                  <a:t>!</a:t>
                </a:r>
                <a:endParaRPr lang="zh-CN" altLang="en-US" dirty="0"/>
              </a:p>
            </p:txBody>
          </p:sp>
        </mc:Choice>
        <mc:Fallback xmlns="">
          <p:sp>
            <p:nvSpPr>
              <p:cNvPr id="17" name="文本框 16">
                <a:extLst>
                  <a:ext uri="{FF2B5EF4-FFF2-40B4-BE49-F238E27FC236}">
                    <a16:creationId xmlns:a16="http://schemas.microsoft.com/office/drawing/2014/main" id="{B69E93D8-9E34-4045-A64A-B83405A81BEF}"/>
                  </a:ext>
                </a:extLst>
              </p:cNvPr>
              <p:cNvSpPr txBox="1">
                <a:spLocks noRot="1" noChangeAspect="1" noMove="1" noResize="1" noEditPoints="1" noAdjustHandles="1" noChangeArrowheads="1" noChangeShapeType="1" noTextEdit="1"/>
              </p:cNvSpPr>
              <p:nvPr/>
            </p:nvSpPr>
            <p:spPr>
              <a:xfrm>
                <a:off x="10005060" y="5042146"/>
                <a:ext cx="1890454" cy="369332"/>
              </a:xfrm>
              <a:prstGeom prst="rect">
                <a:avLst/>
              </a:prstGeom>
              <a:blipFill>
                <a:blip r:embed="rId6"/>
                <a:stretch>
                  <a:fillRect t="-6250" r="-958" b="-20313"/>
                </a:stretch>
              </a:blipFill>
              <a:ln w="19050">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3345680064"/>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B7B1-1402-4D4D-9E31-2FE257A03EBC}"/>
              </a:ext>
            </a:extLst>
          </p:cNvPr>
          <p:cNvSpPr>
            <a:spLocks noGrp="1"/>
          </p:cNvSpPr>
          <p:nvPr>
            <p:ph type="title"/>
          </p:nvPr>
        </p:nvSpPr>
        <p:spPr>
          <a:xfrm>
            <a:off x="838200" y="18896"/>
            <a:ext cx="10515600" cy="735705"/>
          </a:xfrm>
        </p:spPr>
        <p:txBody>
          <a:bodyPr>
            <a:normAutofit/>
          </a:bodyPr>
          <a:lstStyle/>
          <a:p>
            <a:r>
              <a:rPr lang="en-US" altLang="zh-CN" dirty="0">
                <a:solidFill>
                  <a:schemeClr val="accent1">
                    <a:lumMod val="75000"/>
                  </a:schemeClr>
                </a:solidFill>
              </a:rPr>
              <a:t>Nonreciprocity in cavity magnon polariton</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BA6C3E42-78AD-4C29-BB69-6C504B4A97DF}"/>
              </a:ext>
            </a:extLst>
          </p:cNvPr>
          <p:cNvSpPr>
            <a:spLocks noGrp="1"/>
          </p:cNvSpPr>
          <p:nvPr>
            <p:ph type="sldNum" sz="quarter" idx="12"/>
          </p:nvPr>
        </p:nvSpPr>
        <p:spPr>
          <a:xfrm>
            <a:off x="8610600" y="6356350"/>
            <a:ext cx="2743200" cy="365125"/>
          </a:xfrm>
        </p:spPr>
        <p:txBody>
          <a:bodyPr/>
          <a:lstStyle/>
          <a:p>
            <a:fld id="{226588B9-BE96-4B53-82A0-C3A41FD8C8B0}" type="slidenum">
              <a:rPr lang="zh-CN" altLang="en-US" smtClean="0"/>
              <a:t>13</a:t>
            </a:fld>
            <a:endParaRPr lang="zh-CN" altLang="en-US" dirty="0"/>
          </a:p>
        </p:txBody>
      </p:sp>
      <p:pic>
        <p:nvPicPr>
          <p:cNvPr id="6" name="图片 5" descr="地图上有字&#10;&#10;描述已自动生成">
            <a:extLst>
              <a:ext uri="{FF2B5EF4-FFF2-40B4-BE49-F238E27FC236}">
                <a16:creationId xmlns:a16="http://schemas.microsoft.com/office/drawing/2014/main" id="{7716DB44-9262-47D5-9AEE-796EE4DC1EE2}"/>
              </a:ext>
            </a:extLst>
          </p:cNvPr>
          <p:cNvPicPr>
            <a:picLocks noChangeAspect="1"/>
          </p:cNvPicPr>
          <p:nvPr/>
        </p:nvPicPr>
        <p:blipFill rotWithShape="1">
          <a:blip r:embed="rId3">
            <a:extLst>
              <a:ext uri="{28A0092B-C50C-407E-A947-70E740481C1C}">
                <a14:useLocalDpi xmlns:a14="http://schemas.microsoft.com/office/drawing/2010/main" val="0"/>
              </a:ext>
            </a:extLst>
          </a:blip>
          <a:srcRect t="48863"/>
          <a:stretch/>
        </p:blipFill>
        <p:spPr>
          <a:xfrm>
            <a:off x="2956410" y="3720832"/>
            <a:ext cx="6946154" cy="2635518"/>
          </a:xfrm>
          <a:prstGeom prst="rect">
            <a:avLst/>
          </a:prstGeom>
        </p:spPr>
      </p:pic>
      <p:grpSp>
        <p:nvGrpSpPr>
          <p:cNvPr id="9" name="组合 8">
            <a:extLst>
              <a:ext uri="{FF2B5EF4-FFF2-40B4-BE49-F238E27FC236}">
                <a16:creationId xmlns:a16="http://schemas.microsoft.com/office/drawing/2014/main" id="{4ED5071A-6264-463E-8571-311DCDE28DB3}"/>
              </a:ext>
            </a:extLst>
          </p:cNvPr>
          <p:cNvGrpSpPr/>
          <p:nvPr/>
        </p:nvGrpSpPr>
        <p:grpSpPr>
          <a:xfrm>
            <a:off x="2667000" y="1504821"/>
            <a:ext cx="2743200" cy="1163934"/>
            <a:chOff x="8610600" y="1731981"/>
            <a:chExt cx="2743200" cy="1163934"/>
          </a:xfrm>
        </p:grpSpPr>
        <p:pic>
          <p:nvPicPr>
            <p:cNvPr id="3" name="图片 2">
              <a:extLst>
                <a:ext uri="{FF2B5EF4-FFF2-40B4-BE49-F238E27FC236}">
                  <a16:creationId xmlns:a16="http://schemas.microsoft.com/office/drawing/2014/main" id="{1831E7BF-B612-4945-A843-A3DD17B6DE9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3286">
                          <a14:foregroundMark x1="67143" y1="36286" x2="79000" y2="34286"/>
                          <a14:foregroundMark x1="79000" y1="34286" x2="79429" y2="34286"/>
                          <a14:foregroundMark x1="79143" y1="34857" x2="93286" y2="34857"/>
                          <a14:foregroundMark x1="29000" y1="32000" x2="16571" y2="32286"/>
                          <a14:foregroundMark x1="30714" y1="62000" x2="13857" y2="61143"/>
                          <a14:foregroundMark x1="32000" y1="59714" x2="19857" y2="60571"/>
                          <a14:foregroundMark x1="19857" y1="60571" x2="31286" y2="64571"/>
                          <a14:foregroundMark x1="31286" y1="64571" x2="31286" y2="59429"/>
                          <a14:backgroundMark x1="32286" y1="68286" x2="41571" y2="82571"/>
                          <a14:backgroundMark x1="41571" y1="82571" x2="53143" y2="86571"/>
                          <a14:backgroundMark x1="53143" y1="86571" x2="64571" y2="81143"/>
                          <a14:backgroundMark x1="64571" y1="81143" x2="54286" y2="70000"/>
                          <a14:backgroundMark x1="54286" y1="70000" x2="42571" y2="71429"/>
                          <a14:backgroundMark x1="32714" y1="68000" x2="44429" y2="66857"/>
                          <a14:backgroundMark x1="44429" y1="66857" x2="44714" y2="66571"/>
                          <a14:backgroundMark x1="41714" y1="67429" x2="52571" y2="67714"/>
                          <a14:backgroundMark x1="54000" y1="68000" x2="64571" y2="77143"/>
                          <a14:backgroundMark x1="64571" y1="77143" x2="64857" y2="80000"/>
                          <a14:backgroundMark x1="64714" y1="78286" x2="61429" y2="67714"/>
                          <a14:backgroundMark x1="61429" y1="68857" x2="54857" y2="66000"/>
                          <a14:backgroundMark x1="32143" y1="66286" x2="37000" y2="65429"/>
                          <a14:backgroundMark x1="61429" y1="66000" x2="63143" y2="70571"/>
                          <a14:backgroundMark x1="65286" y1="75143" x2="65429" y2="79429"/>
                        </a14:backgroundRemoval>
                      </a14:imgEffect>
                    </a14:imgLayer>
                  </a14:imgProps>
                </a:ext>
              </a:extLst>
            </a:blip>
            <a:srcRect l="15694" t="21179" r="10595" b="24647"/>
            <a:stretch/>
          </p:blipFill>
          <p:spPr>
            <a:xfrm>
              <a:off x="8610600" y="1875321"/>
              <a:ext cx="2743200" cy="1008044"/>
            </a:xfrm>
            <a:prstGeom prst="rect">
              <a:avLst/>
            </a:prstGeom>
          </p:spPr>
        </p:pic>
        <p:cxnSp>
          <p:nvCxnSpPr>
            <p:cNvPr id="7" name="直接箭头连接符 6">
              <a:extLst>
                <a:ext uri="{FF2B5EF4-FFF2-40B4-BE49-F238E27FC236}">
                  <a16:creationId xmlns:a16="http://schemas.microsoft.com/office/drawing/2014/main" id="{21E88400-B5E3-4085-A4B7-5660C7E1500B}"/>
                </a:ext>
              </a:extLst>
            </p:cNvPr>
            <p:cNvCxnSpPr/>
            <p:nvPr/>
          </p:nvCxnSpPr>
          <p:spPr>
            <a:xfrm>
              <a:off x="9348395" y="1731981"/>
              <a:ext cx="1032734" cy="0"/>
            </a:xfrm>
            <a:prstGeom prst="straightConnector1">
              <a:avLst/>
            </a:prstGeom>
            <a:ln w="38100">
              <a:solidFill>
                <a:srgbClr val="316AB2"/>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65B8E762-A1DE-4E9A-9AAB-8B10564AF97C}"/>
                </a:ext>
              </a:extLst>
            </p:cNvPr>
            <p:cNvCxnSpPr/>
            <p:nvPr/>
          </p:nvCxnSpPr>
          <p:spPr>
            <a:xfrm>
              <a:off x="9306261" y="2895915"/>
              <a:ext cx="1032734" cy="0"/>
            </a:xfrm>
            <a:prstGeom prst="straightConnector1">
              <a:avLst/>
            </a:prstGeom>
            <a:ln w="38100">
              <a:solidFill>
                <a:srgbClr val="B77652"/>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BE74A81E-3770-4DF5-8732-5B0DEA3A2037}"/>
              </a:ext>
            </a:extLst>
          </p:cNvPr>
          <p:cNvSpPr txBox="1"/>
          <p:nvPr/>
        </p:nvSpPr>
        <p:spPr>
          <a:xfrm>
            <a:off x="2667000" y="2931993"/>
            <a:ext cx="2743059" cy="369332"/>
          </a:xfrm>
          <a:prstGeom prst="rect">
            <a:avLst/>
          </a:prstGeom>
          <a:noFill/>
        </p:spPr>
        <p:txBody>
          <a:bodyPr wrap="none" rtlCol="0">
            <a:spAutoFit/>
          </a:bodyPr>
          <a:lstStyle/>
          <a:p>
            <a:r>
              <a:rPr lang="en-US" altLang="zh-CN" dirty="0"/>
              <a:t>Unidirectional transmission</a:t>
            </a:r>
            <a:endParaRPr lang="zh-CN" altLang="en-US" dirty="0"/>
          </a:p>
        </p:txBody>
      </p:sp>
      <p:sp>
        <p:nvSpPr>
          <p:cNvPr id="11" name="文本框 10">
            <a:extLst>
              <a:ext uri="{FF2B5EF4-FFF2-40B4-BE49-F238E27FC236}">
                <a16:creationId xmlns:a16="http://schemas.microsoft.com/office/drawing/2014/main" id="{EDF976BE-96DC-433A-8C32-3C08D1543BB9}"/>
              </a:ext>
            </a:extLst>
          </p:cNvPr>
          <p:cNvSpPr txBox="1"/>
          <p:nvPr/>
        </p:nvSpPr>
        <p:spPr>
          <a:xfrm>
            <a:off x="2193223" y="5539115"/>
            <a:ext cx="1845377" cy="369332"/>
          </a:xfrm>
          <a:prstGeom prst="rect">
            <a:avLst/>
          </a:prstGeom>
          <a:noFill/>
        </p:spPr>
        <p:txBody>
          <a:bodyPr wrap="none" rtlCol="0">
            <a:spAutoFit/>
          </a:bodyPr>
          <a:lstStyle/>
          <a:p>
            <a:r>
              <a:rPr lang="en-US" altLang="zh-CN" dirty="0"/>
              <a:t>Experiment Setup</a:t>
            </a:r>
            <a:endParaRPr lang="zh-CN" altLang="en-US" dirty="0"/>
          </a:p>
        </p:txBody>
      </p:sp>
      <p:sp>
        <p:nvSpPr>
          <p:cNvPr id="12" name="页脚占位符 11">
            <a:extLst>
              <a:ext uri="{FF2B5EF4-FFF2-40B4-BE49-F238E27FC236}">
                <a16:creationId xmlns:a16="http://schemas.microsoft.com/office/drawing/2014/main" id="{CD302C1D-0D9A-4955-9605-EC55A063AB99}"/>
              </a:ext>
            </a:extLst>
          </p:cNvPr>
          <p:cNvSpPr>
            <a:spLocks noGrp="1"/>
          </p:cNvSpPr>
          <p:nvPr>
            <p:ph type="ftr" sz="quarter" idx="11"/>
          </p:nvPr>
        </p:nvSpPr>
        <p:spPr/>
        <p:txBody>
          <a:bodyPr/>
          <a:lstStyle/>
          <a:p>
            <a:r>
              <a:rPr lang="en-US" altLang="zh-CN" dirty="0"/>
              <a:t>5. Broadband nonreciprocal device in cavity magnon polaritons</a:t>
            </a:r>
            <a:endParaRPr lang="zh-CN" altLang="en-US" dirty="0"/>
          </a:p>
        </p:txBody>
      </p:sp>
      <p:sp>
        <p:nvSpPr>
          <p:cNvPr id="14" name="文本框 13">
            <a:extLst>
              <a:ext uri="{FF2B5EF4-FFF2-40B4-BE49-F238E27FC236}">
                <a16:creationId xmlns:a16="http://schemas.microsoft.com/office/drawing/2014/main" id="{E3E8FEC5-9D00-4DEF-B723-0860A75050D9}"/>
              </a:ext>
            </a:extLst>
          </p:cNvPr>
          <p:cNvSpPr txBox="1"/>
          <p:nvPr/>
        </p:nvSpPr>
        <p:spPr>
          <a:xfrm>
            <a:off x="9064934" y="3720832"/>
            <a:ext cx="2258952" cy="2120068"/>
          </a:xfrm>
          <a:prstGeom prst="rect">
            <a:avLst/>
          </a:prstGeom>
          <a:noFill/>
        </p:spPr>
        <p:txBody>
          <a:bodyPr wrap="none" rtlCol="0">
            <a:spAutoFit/>
          </a:bodyPr>
          <a:lstStyle/>
          <a:p>
            <a:pPr>
              <a:lnSpc>
                <a:spcPct val="150000"/>
              </a:lnSpc>
            </a:pPr>
            <a:r>
              <a:rPr lang="en-US" altLang="zh-CN" dirty="0"/>
              <a:t>Iso. (dB)= |S</a:t>
            </a:r>
            <a:r>
              <a:rPr lang="en-US" altLang="zh-CN" baseline="-25000" dirty="0"/>
              <a:t>21</a:t>
            </a:r>
            <a:r>
              <a:rPr lang="en-US" altLang="zh-CN" dirty="0"/>
              <a:t>-S</a:t>
            </a:r>
            <a:r>
              <a:rPr lang="en-US" altLang="zh-CN" baseline="-25000" dirty="0"/>
              <a:t>12</a:t>
            </a:r>
            <a:r>
              <a:rPr lang="en-US" altLang="zh-CN" dirty="0"/>
              <a:t>|</a:t>
            </a:r>
          </a:p>
          <a:p>
            <a:pPr>
              <a:lnSpc>
                <a:spcPct val="150000"/>
              </a:lnSpc>
            </a:pPr>
            <a:endParaRPr lang="en-US" altLang="zh-CN" dirty="0"/>
          </a:p>
          <a:p>
            <a:pPr>
              <a:lnSpc>
                <a:spcPct val="150000"/>
              </a:lnSpc>
            </a:pPr>
            <a:r>
              <a:rPr lang="en-US" altLang="zh-CN" dirty="0"/>
              <a:t>For Iso. &gt;20db</a:t>
            </a:r>
          </a:p>
          <a:p>
            <a:pPr>
              <a:lnSpc>
                <a:spcPct val="150000"/>
              </a:lnSpc>
            </a:pPr>
            <a:r>
              <a:rPr lang="en-US" altLang="zh-CN" dirty="0"/>
              <a:t>Bandwidth ~ 0.5 MHz</a:t>
            </a:r>
          </a:p>
          <a:p>
            <a:pPr>
              <a:lnSpc>
                <a:spcPct val="150000"/>
              </a:lnSpc>
            </a:pPr>
            <a:r>
              <a:rPr lang="en-US" altLang="zh-CN" dirty="0"/>
              <a:t>~ magnon linewidth</a:t>
            </a:r>
            <a:endParaRPr lang="zh-CN" altLang="en-US" dirty="0"/>
          </a:p>
        </p:txBody>
      </p:sp>
      <p:sp>
        <p:nvSpPr>
          <p:cNvPr id="15" name="矩形 14">
            <a:extLst>
              <a:ext uri="{FF2B5EF4-FFF2-40B4-BE49-F238E27FC236}">
                <a16:creationId xmlns:a16="http://schemas.microsoft.com/office/drawing/2014/main" id="{9EA1911A-2006-42CD-9D54-02E2AB39EA24}"/>
              </a:ext>
            </a:extLst>
          </p:cNvPr>
          <p:cNvSpPr/>
          <p:nvPr/>
        </p:nvSpPr>
        <p:spPr>
          <a:xfrm>
            <a:off x="1388643" y="924030"/>
            <a:ext cx="9144000" cy="261610"/>
          </a:xfrm>
          <a:prstGeom prst="rect">
            <a:avLst/>
          </a:prstGeom>
        </p:spPr>
        <p:txBody>
          <a:bodyPr wrap="square">
            <a:spAutoFit/>
          </a:bodyPr>
          <a:lstStyle/>
          <a:p>
            <a:r>
              <a:rPr lang="en-US" altLang="zh-CN" sz="1100" dirty="0">
                <a:solidFill>
                  <a:schemeClr val="bg1">
                    <a:lumMod val="50000"/>
                  </a:schemeClr>
                </a:solidFill>
                <a:latin typeface="Arial" panose="020B0604020202020204" pitchFamily="34" charset="0"/>
              </a:rPr>
              <a:t>Wang, Yi-Pu, et al. "Nonreciprocity and unidirectional invisibility in cavity </a:t>
            </a:r>
            <a:r>
              <a:rPr lang="en-US" altLang="zh-CN" sz="1100" dirty="0" err="1">
                <a:solidFill>
                  <a:schemeClr val="bg1">
                    <a:lumMod val="50000"/>
                  </a:schemeClr>
                </a:solidFill>
                <a:latin typeface="Arial" panose="020B0604020202020204" pitchFamily="34" charset="0"/>
              </a:rPr>
              <a:t>magnonics</a:t>
            </a:r>
            <a:r>
              <a:rPr lang="en-US" altLang="zh-CN" sz="1100" dirty="0">
                <a:solidFill>
                  <a:schemeClr val="bg1">
                    <a:lumMod val="50000"/>
                  </a:schemeClr>
                </a:solidFill>
                <a:latin typeface="Arial" panose="020B0604020202020204" pitchFamily="34" charset="0"/>
              </a:rPr>
              <a:t>." </a:t>
            </a:r>
            <a:r>
              <a:rPr lang="en-US" altLang="zh-CN" sz="1100" i="1" dirty="0">
                <a:solidFill>
                  <a:schemeClr val="bg1">
                    <a:lumMod val="50000"/>
                  </a:schemeClr>
                </a:solidFill>
                <a:latin typeface="Arial" panose="020B0604020202020204" pitchFamily="34" charset="0"/>
              </a:rPr>
              <a:t>Physical review letters</a:t>
            </a:r>
            <a:r>
              <a:rPr lang="en-US" altLang="zh-CN" sz="1100" dirty="0">
                <a:solidFill>
                  <a:schemeClr val="bg1">
                    <a:lumMod val="50000"/>
                  </a:schemeClr>
                </a:solidFill>
                <a:latin typeface="Arial" panose="020B0604020202020204" pitchFamily="34" charset="0"/>
              </a:rPr>
              <a:t> 123.12 (2019): 127202.</a:t>
            </a:r>
            <a:endParaRPr lang="zh-CN" altLang="en-US" sz="1100" dirty="0">
              <a:solidFill>
                <a:schemeClr val="bg1">
                  <a:lumMod val="50000"/>
                </a:schemeClr>
              </a:solidFill>
            </a:endParaRPr>
          </a:p>
        </p:txBody>
      </p:sp>
      <p:pic>
        <p:nvPicPr>
          <p:cNvPr id="16" name="图片 15">
            <a:extLst>
              <a:ext uri="{FF2B5EF4-FFF2-40B4-BE49-F238E27FC236}">
                <a16:creationId xmlns:a16="http://schemas.microsoft.com/office/drawing/2014/main" id="{5FD4584A-8F8F-4E7E-9FFF-AC5669D76DBC}"/>
              </a:ext>
            </a:extLst>
          </p:cNvPr>
          <p:cNvPicPr>
            <a:picLocks noChangeAspect="1"/>
          </p:cNvPicPr>
          <p:nvPr/>
        </p:nvPicPr>
        <p:blipFill>
          <a:blip r:embed="rId6"/>
          <a:stretch>
            <a:fillRect/>
          </a:stretch>
        </p:blipFill>
        <p:spPr>
          <a:xfrm>
            <a:off x="5886706" y="1692688"/>
            <a:ext cx="4095494" cy="1356079"/>
          </a:xfrm>
          <a:prstGeom prst="rect">
            <a:avLst/>
          </a:prstGeom>
        </p:spPr>
      </p:pic>
      <p:cxnSp>
        <p:nvCxnSpPr>
          <p:cNvPr id="17" name="直接箭头连接符 16">
            <a:extLst>
              <a:ext uri="{FF2B5EF4-FFF2-40B4-BE49-F238E27FC236}">
                <a16:creationId xmlns:a16="http://schemas.microsoft.com/office/drawing/2014/main" id="{F3FF0D6B-9A8F-4856-AB79-C5460DB2EBB3}"/>
              </a:ext>
            </a:extLst>
          </p:cNvPr>
          <p:cNvCxnSpPr/>
          <p:nvPr/>
        </p:nvCxnSpPr>
        <p:spPr>
          <a:xfrm>
            <a:off x="6614720" y="1533267"/>
            <a:ext cx="1032734" cy="0"/>
          </a:xfrm>
          <a:prstGeom prst="straightConnector1">
            <a:avLst/>
          </a:prstGeom>
          <a:ln w="38100">
            <a:solidFill>
              <a:srgbClr val="316AB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F9437F7-E32B-4954-A60D-699F8E8A6B6C}"/>
              </a:ext>
            </a:extLst>
          </p:cNvPr>
          <p:cNvCxnSpPr/>
          <p:nvPr/>
        </p:nvCxnSpPr>
        <p:spPr>
          <a:xfrm>
            <a:off x="8610600" y="1533267"/>
            <a:ext cx="1032734" cy="0"/>
          </a:xfrm>
          <a:prstGeom prst="straightConnector1">
            <a:avLst/>
          </a:prstGeom>
          <a:ln w="38100">
            <a:solidFill>
              <a:srgbClr val="B7765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ECD19917-91D8-4125-9D86-8F98AD271371}"/>
              </a:ext>
            </a:extLst>
          </p:cNvPr>
          <p:cNvSpPr/>
          <p:nvPr/>
        </p:nvSpPr>
        <p:spPr>
          <a:xfrm>
            <a:off x="7419975" y="1734297"/>
            <a:ext cx="142875" cy="90412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8BE4CCF-F515-456F-8A51-F13817FEA910}"/>
              </a:ext>
            </a:extLst>
          </p:cNvPr>
          <p:cNvSpPr/>
          <p:nvPr/>
        </p:nvSpPr>
        <p:spPr>
          <a:xfrm>
            <a:off x="9436893" y="1734296"/>
            <a:ext cx="142875" cy="90412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6093CAC-3D20-4787-A71B-38E9F5577330}"/>
                  </a:ext>
                </a:extLst>
              </p:cNvPr>
              <p:cNvSpPr txBox="1"/>
              <p:nvPr/>
            </p:nvSpPr>
            <p:spPr>
              <a:xfrm>
                <a:off x="6619864" y="2066833"/>
                <a:ext cx="3745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21</m:t>
                          </m:r>
                        </m:sub>
                      </m:sSub>
                    </m:oMath>
                  </m:oMathPara>
                </a14:m>
                <a:endParaRPr lang="zh-CN" altLang="en-US" dirty="0"/>
              </a:p>
            </p:txBody>
          </p:sp>
        </mc:Choice>
        <mc:Fallback xmlns="">
          <p:sp>
            <p:nvSpPr>
              <p:cNvPr id="21" name="文本框 20">
                <a:extLst>
                  <a:ext uri="{FF2B5EF4-FFF2-40B4-BE49-F238E27FC236}">
                    <a16:creationId xmlns:a16="http://schemas.microsoft.com/office/drawing/2014/main" id="{36093CAC-3D20-4787-A71B-38E9F5577330}"/>
                  </a:ext>
                </a:extLst>
              </p:cNvPr>
              <p:cNvSpPr txBox="1">
                <a:spLocks noRot="1" noChangeAspect="1" noMove="1" noResize="1" noEditPoints="1" noAdjustHandles="1" noChangeArrowheads="1" noChangeShapeType="1" noTextEdit="1"/>
              </p:cNvSpPr>
              <p:nvPr/>
            </p:nvSpPr>
            <p:spPr>
              <a:xfrm>
                <a:off x="6619864" y="2066833"/>
                <a:ext cx="374525" cy="276999"/>
              </a:xfrm>
              <a:prstGeom prst="rect">
                <a:avLst/>
              </a:prstGeom>
              <a:blipFill>
                <a:blip r:embed="rId7"/>
                <a:stretch>
                  <a:fillRect l="-14754" r="-49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D7F6887-0259-4323-8588-761C8B8EA93E}"/>
                  </a:ext>
                </a:extLst>
              </p:cNvPr>
              <p:cNvSpPr txBox="1"/>
              <p:nvPr/>
            </p:nvSpPr>
            <p:spPr>
              <a:xfrm>
                <a:off x="8585262" y="2066833"/>
                <a:ext cx="3692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12</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AD7F6887-0259-4323-8588-761C8B8EA93E}"/>
                  </a:ext>
                </a:extLst>
              </p:cNvPr>
              <p:cNvSpPr txBox="1">
                <a:spLocks noRot="1" noChangeAspect="1" noMove="1" noResize="1" noEditPoints="1" noAdjustHandles="1" noChangeArrowheads="1" noChangeShapeType="1" noTextEdit="1"/>
              </p:cNvSpPr>
              <p:nvPr/>
            </p:nvSpPr>
            <p:spPr>
              <a:xfrm>
                <a:off x="8585262" y="2066833"/>
                <a:ext cx="369204" cy="276999"/>
              </a:xfrm>
              <a:prstGeom prst="rect">
                <a:avLst/>
              </a:prstGeom>
              <a:blipFill>
                <a:blip r:embed="rId8"/>
                <a:stretch>
                  <a:fillRect l="-13115" r="-4918"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9980584"/>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49D44-9819-4113-BC30-703A1C9F5257}"/>
              </a:ext>
            </a:extLst>
          </p:cNvPr>
          <p:cNvSpPr>
            <a:spLocks noGrp="1"/>
          </p:cNvSpPr>
          <p:nvPr>
            <p:ph type="title"/>
          </p:nvPr>
        </p:nvSpPr>
        <p:spPr>
          <a:xfrm>
            <a:off x="838200" y="18256"/>
            <a:ext cx="10515600" cy="1127054"/>
          </a:xfrm>
        </p:spPr>
        <p:txBody>
          <a:bodyPr/>
          <a:lstStyle/>
          <a:p>
            <a:r>
              <a:rPr lang="en-US" altLang="zh-CN" dirty="0">
                <a:solidFill>
                  <a:schemeClr val="accent1">
                    <a:lumMod val="75000"/>
                  </a:schemeClr>
                </a:solidFill>
              </a:rPr>
              <a:t>Local control of magnon damping</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B8FC8226-7BA1-4B18-8E37-8723EC293FE1}"/>
              </a:ext>
            </a:extLst>
          </p:cNvPr>
          <p:cNvSpPr>
            <a:spLocks noGrp="1"/>
          </p:cNvSpPr>
          <p:nvPr>
            <p:ph type="sldNum" sz="quarter" idx="12"/>
          </p:nvPr>
        </p:nvSpPr>
        <p:spPr/>
        <p:txBody>
          <a:bodyPr/>
          <a:lstStyle/>
          <a:p>
            <a:fld id="{226588B9-BE96-4B53-82A0-C3A41FD8C8B0}" type="slidenum">
              <a:rPr lang="zh-CN" altLang="en-US" smtClean="0"/>
              <a:t>14</a:t>
            </a:fld>
            <a:endParaRPr lang="zh-CN" altLang="en-US"/>
          </a:p>
        </p:txBody>
      </p:sp>
      <p:pic>
        <p:nvPicPr>
          <p:cNvPr id="7" name="图片 6" descr="地图的截图&#10;&#10;描述已自动生成">
            <a:extLst>
              <a:ext uri="{FF2B5EF4-FFF2-40B4-BE49-F238E27FC236}">
                <a16:creationId xmlns:a16="http://schemas.microsoft.com/office/drawing/2014/main" id="{8C80968F-9ED1-42AD-9E9B-E4F9080E473B}"/>
              </a:ext>
            </a:extLst>
          </p:cNvPr>
          <p:cNvPicPr>
            <a:picLocks noChangeAspect="1"/>
          </p:cNvPicPr>
          <p:nvPr/>
        </p:nvPicPr>
        <p:blipFill rotWithShape="1">
          <a:blip r:embed="rId3">
            <a:extLst>
              <a:ext uri="{28A0092B-C50C-407E-A947-70E740481C1C}">
                <a14:useLocalDpi xmlns:a14="http://schemas.microsoft.com/office/drawing/2010/main" val="0"/>
              </a:ext>
            </a:extLst>
          </a:blip>
          <a:srcRect r="9674"/>
          <a:stretch/>
        </p:blipFill>
        <p:spPr>
          <a:xfrm>
            <a:off x="2810047" y="3708642"/>
            <a:ext cx="6019456" cy="2272010"/>
          </a:xfrm>
          <a:prstGeom prst="rect">
            <a:avLst/>
          </a:prstGeom>
        </p:spPr>
      </p:pic>
      <p:sp>
        <p:nvSpPr>
          <p:cNvPr id="3" name="页脚占位符 2">
            <a:extLst>
              <a:ext uri="{FF2B5EF4-FFF2-40B4-BE49-F238E27FC236}">
                <a16:creationId xmlns:a16="http://schemas.microsoft.com/office/drawing/2014/main" id="{C8B51443-790B-41CF-B920-FA05E162CE97}"/>
              </a:ext>
            </a:extLst>
          </p:cNvPr>
          <p:cNvSpPr>
            <a:spLocks noGrp="1"/>
          </p:cNvSpPr>
          <p:nvPr>
            <p:ph type="ftr" sz="quarter" idx="11"/>
          </p:nvPr>
        </p:nvSpPr>
        <p:spPr/>
        <p:txBody>
          <a:bodyPr/>
          <a:lstStyle/>
          <a:p>
            <a:r>
              <a:rPr lang="en-US" altLang="zh-CN" dirty="0"/>
              <a:t>5. Broadband nonreciprocal device in cavity magnon polaritons</a:t>
            </a:r>
            <a:endParaRPr lang="zh-CN" altLang="en-US" dirty="0"/>
          </a:p>
        </p:txBody>
      </p:sp>
      <p:pic>
        <p:nvPicPr>
          <p:cNvPr id="8" name="图片 7" descr="地图上有字&#10;&#10;描述已自动生成">
            <a:extLst>
              <a:ext uri="{FF2B5EF4-FFF2-40B4-BE49-F238E27FC236}">
                <a16:creationId xmlns:a16="http://schemas.microsoft.com/office/drawing/2014/main" id="{DC0083DE-33C2-44A2-897F-D5266A413E09}"/>
              </a:ext>
            </a:extLst>
          </p:cNvPr>
          <p:cNvPicPr>
            <a:picLocks noChangeAspect="1"/>
          </p:cNvPicPr>
          <p:nvPr/>
        </p:nvPicPr>
        <p:blipFill rotWithShape="1">
          <a:blip r:embed="rId4">
            <a:extLst>
              <a:ext uri="{28A0092B-C50C-407E-A947-70E740481C1C}">
                <a14:useLocalDpi xmlns:a14="http://schemas.microsoft.com/office/drawing/2010/main" val="0"/>
              </a:ext>
            </a:extLst>
          </a:blip>
          <a:srcRect l="16266" r="63440" b="59387"/>
          <a:stretch/>
        </p:blipFill>
        <p:spPr>
          <a:xfrm>
            <a:off x="6694637" y="1263004"/>
            <a:ext cx="1458763" cy="2165996"/>
          </a:xfrm>
          <a:prstGeom prst="rect">
            <a:avLst/>
          </a:prstGeom>
        </p:spPr>
      </p:pic>
      <p:pic>
        <p:nvPicPr>
          <p:cNvPr id="9" name="图片 8" descr="地图上有字&#10;&#10;描述已自动生成">
            <a:extLst>
              <a:ext uri="{FF2B5EF4-FFF2-40B4-BE49-F238E27FC236}">
                <a16:creationId xmlns:a16="http://schemas.microsoft.com/office/drawing/2014/main" id="{E01B453E-E903-41CB-97D3-61A5A19873CA}"/>
              </a:ext>
            </a:extLst>
          </p:cNvPr>
          <p:cNvPicPr>
            <a:picLocks noChangeAspect="1"/>
          </p:cNvPicPr>
          <p:nvPr/>
        </p:nvPicPr>
        <p:blipFill rotWithShape="1">
          <a:blip r:embed="rId4">
            <a:extLst>
              <a:ext uri="{28A0092B-C50C-407E-A947-70E740481C1C}">
                <a14:useLocalDpi xmlns:a14="http://schemas.microsoft.com/office/drawing/2010/main" val="0"/>
              </a:ext>
            </a:extLst>
          </a:blip>
          <a:srcRect t="51729" r="57818"/>
          <a:stretch/>
        </p:blipFill>
        <p:spPr>
          <a:xfrm>
            <a:off x="2889735" y="1263004"/>
            <a:ext cx="2930040" cy="2487826"/>
          </a:xfrm>
          <a:prstGeom prst="rect">
            <a:avLst/>
          </a:prstGeom>
        </p:spPr>
      </p:pic>
      <p:sp>
        <p:nvSpPr>
          <p:cNvPr id="10" name="文本框 9">
            <a:extLst>
              <a:ext uri="{FF2B5EF4-FFF2-40B4-BE49-F238E27FC236}">
                <a16:creationId xmlns:a16="http://schemas.microsoft.com/office/drawing/2014/main" id="{BCF644A1-78BB-4D44-9CF2-CE514BA6E5C0}"/>
              </a:ext>
            </a:extLst>
          </p:cNvPr>
          <p:cNvSpPr txBox="1"/>
          <p:nvPr/>
        </p:nvSpPr>
        <p:spPr>
          <a:xfrm>
            <a:off x="2014873" y="2963612"/>
            <a:ext cx="1845377" cy="369332"/>
          </a:xfrm>
          <a:prstGeom prst="rect">
            <a:avLst/>
          </a:prstGeom>
          <a:noFill/>
        </p:spPr>
        <p:txBody>
          <a:bodyPr wrap="none" rtlCol="0">
            <a:spAutoFit/>
          </a:bodyPr>
          <a:lstStyle/>
          <a:p>
            <a:r>
              <a:rPr lang="en-US" altLang="zh-CN" dirty="0"/>
              <a:t>Experiment Setup</a:t>
            </a:r>
            <a:endParaRPr lang="zh-CN" altLang="en-US" dirty="0"/>
          </a:p>
        </p:txBody>
      </p:sp>
      <p:sp>
        <p:nvSpPr>
          <p:cNvPr id="11" name="矩形 10">
            <a:extLst>
              <a:ext uri="{FF2B5EF4-FFF2-40B4-BE49-F238E27FC236}">
                <a16:creationId xmlns:a16="http://schemas.microsoft.com/office/drawing/2014/main" id="{9E21BA85-5EB3-4EC6-A83F-0E7234580CEA}"/>
              </a:ext>
            </a:extLst>
          </p:cNvPr>
          <p:cNvSpPr/>
          <p:nvPr/>
        </p:nvSpPr>
        <p:spPr>
          <a:xfrm>
            <a:off x="7884372" y="2837433"/>
            <a:ext cx="1890261" cy="369332"/>
          </a:xfrm>
          <a:prstGeom prst="rect">
            <a:avLst/>
          </a:prstGeom>
        </p:spPr>
        <p:txBody>
          <a:bodyPr wrap="none">
            <a:spAutoFit/>
          </a:bodyPr>
          <a:lstStyle/>
          <a:p>
            <a:r>
              <a:rPr lang="en-US" altLang="zh-CN" dirty="0"/>
              <a:t>External damping</a:t>
            </a:r>
            <a:endParaRPr lang="zh-CN" altLang="en-US" dirty="0"/>
          </a:p>
        </p:txBody>
      </p:sp>
      <p:sp>
        <p:nvSpPr>
          <p:cNvPr id="12" name="矩形 11">
            <a:extLst>
              <a:ext uri="{FF2B5EF4-FFF2-40B4-BE49-F238E27FC236}">
                <a16:creationId xmlns:a16="http://schemas.microsoft.com/office/drawing/2014/main" id="{0EB706BD-9C27-4A1C-8545-CFE32E64B585}"/>
              </a:ext>
            </a:extLst>
          </p:cNvPr>
          <p:cNvSpPr/>
          <p:nvPr/>
        </p:nvSpPr>
        <p:spPr>
          <a:xfrm>
            <a:off x="7884372" y="1371101"/>
            <a:ext cx="1819729" cy="369332"/>
          </a:xfrm>
          <a:prstGeom prst="rect">
            <a:avLst/>
          </a:prstGeom>
        </p:spPr>
        <p:txBody>
          <a:bodyPr wrap="none">
            <a:spAutoFit/>
          </a:bodyPr>
          <a:lstStyle/>
          <a:p>
            <a:r>
              <a:rPr lang="en-US" altLang="zh-CN" dirty="0"/>
              <a:t>Intrinsic damping</a:t>
            </a:r>
            <a:endParaRPr lang="zh-CN" altLang="en-US" dirty="0"/>
          </a:p>
        </p:txBody>
      </p:sp>
      <p:sp>
        <p:nvSpPr>
          <p:cNvPr id="13" name="矩形 12">
            <a:extLst>
              <a:ext uri="{FF2B5EF4-FFF2-40B4-BE49-F238E27FC236}">
                <a16:creationId xmlns:a16="http://schemas.microsoft.com/office/drawing/2014/main" id="{3FD0FF3A-AACD-4506-BAC6-914CC8977D6F}"/>
              </a:ext>
            </a:extLst>
          </p:cNvPr>
          <p:cNvSpPr/>
          <p:nvPr/>
        </p:nvSpPr>
        <p:spPr>
          <a:xfrm>
            <a:off x="5283827" y="1555767"/>
            <a:ext cx="2005677" cy="369332"/>
          </a:xfrm>
          <a:prstGeom prst="rect">
            <a:avLst/>
          </a:prstGeom>
          <a:ln w="12700">
            <a:solidFill>
              <a:srgbClr val="FF0000"/>
            </a:solidFill>
          </a:ln>
        </p:spPr>
        <p:txBody>
          <a:bodyPr wrap="none">
            <a:spAutoFit/>
          </a:bodyPr>
          <a:lstStyle/>
          <a:p>
            <a:r>
              <a:rPr lang="en-US" altLang="zh-CN" dirty="0"/>
              <a:t>Radiation damping</a:t>
            </a:r>
            <a:endParaRPr lang="zh-CN" altLang="en-US" dirty="0"/>
          </a:p>
        </p:txBody>
      </p:sp>
    </p:spTree>
    <p:extLst>
      <p:ext uri="{BB962C8B-B14F-4D97-AF65-F5344CB8AC3E}">
        <p14:creationId xmlns:p14="http://schemas.microsoft.com/office/powerpoint/2010/main" val="4244353267"/>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BBE9BFF0-9CE3-4810-B2D6-8D22934923CD}"/>
              </a:ext>
            </a:extLst>
          </p:cNvPr>
          <p:cNvGrpSpPr/>
          <p:nvPr/>
        </p:nvGrpSpPr>
        <p:grpSpPr>
          <a:xfrm>
            <a:off x="5488711" y="3496102"/>
            <a:ext cx="3404756" cy="2489337"/>
            <a:chOff x="5803037" y="2062591"/>
            <a:chExt cx="4024382" cy="2942367"/>
          </a:xfrm>
        </p:grpSpPr>
        <p:pic>
          <p:nvPicPr>
            <p:cNvPr id="13" name="图片 12" descr="地图上有字&#10;&#10;描述已自动生成">
              <a:extLst>
                <a:ext uri="{FF2B5EF4-FFF2-40B4-BE49-F238E27FC236}">
                  <a16:creationId xmlns:a16="http://schemas.microsoft.com/office/drawing/2014/main" id="{BD0DBF30-6932-4538-8E66-3D72694CC0CE}"/>
                </a:ext>
              </a:extLst>
            </p:cNvPr>
            <p:cNvPicPr>
              <a:picLocks noChangeAspect="1"/>
            </p:cNvPicPr>
            <p:nvPr/>
          </p:nvPicPr>
          <p:blipFill rotWithShape="1">
            <a:blip r:embed="rId3">
              <a:extLst>
                <a:ext uri="{28A0092B-C50C-407E-A947-70E740481C1C}">
                  <a14:useLocalDpi xmlns:a14="http://schemas.microsoft.com/office/drawing/2010/main" val="0"/>
                </a:ext>
              </a:extLst>
            </a:blip>
            <a:srcRect l="62694" r="6212"/>
            <a:stretch/>
          </p:blipFill>
          <p:spPr>
            <a:xfrm>
              <a:off x="6036469" y="2062591"/>
              <a:ext cx="3790950" cy="2942367"/>
            </a:xfrm>
            <a:prstGeom prst="rect">
              <a:avLst/>
            </a:prstGeom>
          </p:spPr>
        </p:pic>
        <p:sp>
          <p:nvSpPr>
            <p:cNvPr id="14" name="矩形 13">
              <a:extLst>
                <a:ext uri="{FF2B5EF4-FFF2-40B4-BE49-F238E27FC236}">
                  <a16:creationId xmlns:a16="http://schemas.microsoft.com/office/drawing/2014/main" id="{EDD998AA-E886-4368-8012-95501E7F6336}"/>
                </a:ext>
              </a:extLst>
            </p:cNvPr>
            <p:cNvSpPr/>
            <p:nvPr/>
          </p:nvSpPr>
          <p:spPr>
            <a:xfrm>
              <a:off x="5998369" y="2078065"/>
              <a:ext cx="585926" cy="449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199F377-5180-420D-A944-2408E3A6815B}"/>
                </a:ext>
              </a:extLst>
            </p:cNvPr>
            <p:cNvSpPr/>
            <p:nvPr/>
          </p:nvSpPr>
          <p:spPr>
            <a:xfrm>
              <a:off x="5803037" y="2090299"/>
              <a:ext cx="585926" cy="449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B867C876-55A0-4F8D-A7A4-3D2BDF5787A8}"/>
              </a:ext>
            </a:extLst>
          </p:cNvPr>
          <p:cNvSpPr>
            <a:spLocks noGrp="1"/>
          </p:cNvSpPr>
          <p:nvPr>
            <p:ph type="title"/>
          </p:nvPr>
        </p:nvSpPr>
        <p:spPr>
          <a:xfrm>
            <a:off x="838200" y="1"/>
            <a:ext cx="10515600" cy="1006763"/>
          </a:xfrm>
        </p:spPr>
        <p:txBody>
          <a:bodyPr>
            <a:normAutofit/>
          </a:bodyPr>
          <a:lstStyle/>
          <a:p>
            <a:r>
              <a:rPr lang="en-US" altLang="zh-CN" dirty="0">
                <a:solidFill>
                  <a:schemeClr val="accent1">
                    <a:lumMod val="75000"/>
                  </a:schemeClr>
                </a:solidFill>
              </a:rPr>
              <a:t>Broadband nonreciprocal device</a:t>
            </a:r>
            <a:endParaRPr lang="zh-CN" altLang="en-US" dirty="0">
              <a:solidFill>
                <a:schemeClr val="accent1">
                  <a:lumMod val="75000"/>
                </a:schemeClr>
              </a:solidFill>
            </a:endParaRPr>
          </a:p>
        </p:txBody>
      </p:sp>
      <p:sp>
        <p:nvSpPr>
          <p:cNvPr id="4" name="灯片编号占位符 3">
            <a:extLst>
              <a:ext uri="{FF2B5EF4-FFF2-40B4-BE49-F238E27FC236}">
                <a16:creationId xmlns:a16="http://schemas.microsoft.com/office/drawing/2014/main" id="{7D33F42F-D8AA-4025-B4C1-4CB118BDB59D}"/>
              </a:ext>
            </a:extLst>
          </p:cNvPr>
          <p:cNvSpPr>
            <a:spLocks noGrp="1"/>
          </p:cNvSpPr>
          <p:nvPr>
            <p:ph type="sldNum" sz="quarter" idx="12"/>
          </p:nvPr>
        </p:nvSpPr>
        <p:spPr/>
        <p:txBody>
          <a:bodyPr/>
          <a:lstStyle/>
          <a:p>
            <a:fld id="{226588B9-BE96-4B53-82A0-C3A41FD8C8B0}" type="slidenum">
              <a:rPr lang="zh-CN" altLang="en-US" smtClean="0"/>
              <a:t>15</a:t>
            </a:fld>
            <a:endParaRPr lang="zh-CN" altLang="en-US"/>
          </a:p>
        </p:txBody>
      </p:sp>
      <p:grpSp>
        <p:nvGrpSpPr>
          <p:cNvPr id="11" name="组合 10">
            <a:extLst>
              <a:ext uri="{FF2B5EF4-FFF2-40B4-BE49-F238E27FC236}">
                <a16:creationId xmlns:a16="http://schemas.microsoft.com/office/drawing/2014/main" id="{44C5CB29-5FBC-4FE8-B07D-53A6D928087A}"/>
              </a:ext>
            </a:extLst>
          </p:cNvPr>
          <p:cNvGrpSpPr/>
          <p:nvPr/>
        </p:nvGrpSpPr>
        <p:grpSpPr>
          <a:xfrm>
            <a:off x="5488711" y="1095612"/>
            <a:ext cx="3775341" cy="2609613"/>
            <a:chOff x="2364581" y="2062591"/>
            <a:chExt cx="4024382" cy="2781757"/>
          </a:xfrm>
        </p:grpSpPr>
        <p:pic>
          <p:nvPicPr>
            <p:cNvPr id="8" name="图片 7" descr="地图上有字&#10;&#10;描述已自动生成">
              <a:extLst>
                <a:ext uri="{FF2B5EF4-FFF2-40B4-BE49-F238E27FC236}">
                  <a16:creationId xmlns:a16="http://schemas.microsoft.com/office/drawing/2014/main" id="{0CB9C23B-5A7A-4515-9C53-D862E68478BE}"/>
                </a:ext>
              </a:extLst>
            </p:cNvPr>
            <p:cNvPicPr>
              <a:picLocks noChangeAspect="1"/>
            </p:cNvPicPr>
            <p:nvPr/>
          </p:nvPicPr>
          <p:blipFill rotWithShape="1">
            <a:blip r:embed="rId3">
              <a:extLst>
                <a:ext uri="{28A0092B-C50C-407E-A947-70E740481C1C}">
                  <a14:useLocalDpi xmlns:a14="http://schemas.microsoft.com/office/drawing/2010/main" val="0"/>
                </a:ext>
              </a:extLst>
            </a:blip>
            <a:srcRect l="32578" r="39220" b="5459"/>
            <a:stretch/>
          </p:blipFill>
          <p:spPr>
            <a:xfrm>
              <a:off x="2364581" y="2062591"/>
              <a:ext cx="3438456" cy="2781757"/>
            </a:xfrm>
            <a:prstGeom prst="rect">
              <a:avLst/>
            </a:prstGeom>
          </p:spPr>
        </p:pic>
        <p:sp>
          <p:nvSpPr>
            <p:cNvPr id="9" name="矩形 8">
              <a:extLst>
                <a:ext uri="{FF2B5EF4-FFF2-40B4-BE49-F238E27FC236}">
                  <a16:creationId xmlns:a16="http://schemas.microsoft.com/office/drawing/2014/main" id="{3CE22189-5D6E-419C-AABA-6DE8AB18B02A}"/>
                </a:ext>
              </a:extLst>
            </p:cNvPr>
            <p:cNvSpPr/>
            <p:nvPr/>
          </p:nvSpPr>
          <p:spPr>
            <a:xfrm>
              <a:off x="2364581" y="2062591"/>
              <a:ext cx="585926" cy="449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86ECF8E-1D0F-44DA-9C58-998031508681}"/>
                </a:ext>
              </a:extLst>
            </p:cNvPr>
            <p:cNvSpPr/>
            <p:nvPr/>
          </p:nvSpPr>
          <p:spPr>
            <a:xfrm>
              <a:off x="5803037" y="2090299"/>
              <a:ext cx="585926" cy="449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a:extLst>
              <a:ext uri="{FF2B5EF4-FFF2-40B4-BE49-F238E27FC236}">
                <a16:creationId xmlns:a16="http://schemas.microsoft.com/office/drawing/2014/main" id="{6D0B785D-3D3B-48FC-845F-EDCBB717D8D4}"/>
              </a:ext>
            </a:extLst>
          </p:cNvPr>
          <p:cNvPicPr>
            <a:picLocks noChangeAspect="1"/>
          </p:cNvPicPr>
          <p:nvPr/>
        </p:nvPicPr>
        <p:blipFill>
          <a:blip r:embed="rId4"/>
          <a:stretch>
            <a:fillRect/>
          </a:stretch>
        </p:blipFill>
        <p:spPr>
          <a:xfrm>
            <a:off x="2174502" y="1226412"/>
            <a:ext cx="3314209" cy="4759027"/>
          </a:xfrm>
          <a:prstGeom prst="rect">
            <a:avLst/>
          </a:prstGeom>
        </p:spPr>
      </p:pic>
      <p:sp>
        <p:nvSpPr>
          <p:cNvPr id="16" name="页脚占位符 2">
            <a:extLst>
              <a:ext uri="{FF2B5EF4-FFF2-40B4-BE49-F238E27FC236}">
                <a16:creationId xmlns:a16="http://schemas.microsoft.com/office/drawing/2014/main" id="{B011B505-605F-4DF1-A00F-DA990EDB4ACC}"/>
              </a:ext>
            </a:extLst>
          </p:cNvPr>
          <p:cNvSpPr>
            <a:spLocks noGrp="1"/>
          </p:cNvSpPr>
          <p:nvPr>
            <p:ph type="ftr" sz="quarter" idx="11"/>
          </p:nvPr>
        </p:nvSpPr>
        <p:spPr>
          <a:xfrm>
            <a:off x="4038600" y="6356350"/>
            <a:ext cx="4114800" cy="365125"/>
          </a:xfrm>
        </p:spPr>
        <p:txBody>
          <a:bodyPr/>
          <a:lstStyle/>
          <a:p>
            <a:r>
              <a:rPr lang="en-US" altLang="zh-CN" dirty="0"/>
              <a:t>5. Broadband nonreciprocal device in cavity magnon polaritons</a:t>
            </a:r>
            <a:endParaRPr lang="zh-CN" altLang="en-US" dirty="0"/>
          </a:p>
        </p:txBody>
      </p:sp>
      <p:sp>
        <p:nvSpPr>
          <p:cNvPr id="3" name="文本框 2">
            <a:extLst>
              <a:ext uri="{FF2B5EF4-FFF2-40B4-BE49-F238E27FC236}">
                <a16:creationId xmlns:a16="http://schemas.microsoft.com/office/drawing/2014/main" id="{EE4180DA-58CA-41F5-93DE-AB2CA28D53C8}"/>
              </a:ext>
            </a:extLst>
          </p:cNvPr>
          <p:cNvSpPr txBox="1"/>
          <p:nvPr/>
        </p:nvSpPr>
        <p:spPr>
          <a:xfrm>
            <a:off x="6210848" y="1082261"/>
            <a:ext cx="2557110" cy="369332"/>
          </a:xfrm>
          <a:prstGeom prst="rect">
            <a:avLst/>
          </a:prstGeom>
          <a:noFill/>
        </p:spPr>
        <p:txBody>
          <a:bodyPr wrap="none" rtlCol="0">
            <a:spAutoFit/>
          </a:bodyPr>
          <a:lstStyle/>
          <a:p>
            <a:r>
              <a:rPr lang="en-US" altLang="zh-CN" dirty="0"/>
              <a:t>Measured nonreciprocity</a:t>
            </a:r>
            <a:endParaRPr lang="zh-CN" altLang="en-US" dirty="0"/>
          </a:p>
        </p:txBody>
      </p:sp>
      <p:sp>
        <p:nvSpPr>
          <p:cNvPr id="17" name="文本框 16">
            <a:extLst>
              <a:ext uri="{FF2B5EF4-FFF2-40B4-BE49-F238E27FC236}">
                <a16:creationId xmlns:a16="http://schemas.microsoft.com/office/drawing/2014/main" id="{57660327-6CA4-4421-8621-6947711DFB3F}"/>
              </a:ext>
            </a:extLst>
          </p:cNvPr>
          <p:cNvSpPr txBox="1"/>
          <p:nvPr/>
        </p:nvSpPr>
        <p:spPr>
          <a:xfrm>
            <a:off x="3114321" y="1084322"/>
            <a:ext cx="2377574" cy="369332"/>
          </a:xfrm>
          <a:prstGeom prst="rect">
            <a:avLst/>
          </a:prstGeom>
          <a:noFill/>
        </p:spPr>
        <p:txBody>
          <a:bodyPr wrap="none" rtlCol="0">
            <a:spAutoFit/>
          </a:bodyPr>
          <a:lstStyle/>
          <a:p>
            <a:r>
              <a:rPr lang="en-US" altLang="zh-CN" dirty="0"/>
              <a:t>Measured transmission</a:t>
            </a:r>
            <a:endParaRPr lang="zh-CN" altLang="en-US" dirty="0"/>
          </a:p>
        </p:txBody>
      </p:sp>
      <p:sp>
        <p:nvSpPr>
          <p:cNvPr id="6" name="文本框 5">
            <a:extLst>
              <a:ext uri="{FF2B5EF4-FFF2-40B4-BE49-F238E27FC236}">
                <a16:creationId xmlns:a16="http://schemas.microsoft.com/office/drawing/2014/main" id="{0AC950A6-8577-4705-A6FB-9435530BCAC4}"/>
              </a:ext>
            </a:extLst>
          </p:cNvPr>
          <p:cNvSpPr txBox="1"/>
          <p:nvPr/>
        </p:nvSpPr>
        <p:spPr>
          <a:xfrm>
            <a:off x="8714385" y="4556104"/>
            <a:ext cx="3147015" cy="369332"/>
          </a:xfrm>
          <a:prstGeom prst="rect">
            <a:avLst/>
          </a:prstGeom>
          <a:noFill/>
        </p:spPr>
        <p:txBody>
          <a:bodyPr wrap="none" rtlCol="0">
            <a:spAutoFit/>
          </a:bodyPr>
          <a:lstStyle/>
          <a:p>
            <a:r>
              <a:rPr lang="en-US" altLang="zh-CN" dirty="0"/>
              <a:t>Hundreds time of improvement!</a:t>
            </a:r>
            <a:endParaRPr lang="zh-CN" altLang="en-US" dirty="0"/>
          </a:p>
        </p:txBody>
      </p:sp>
    </p:spTree>
    <p:extLst>
      <p:ext uri="{BB962C8B-B14F-4D97-AF65-F5344CB8AC3E}">
        <p14:creationId xmlns:p14="http://schemas.microsoft.com/office/powerpoint/2010/main" val="4289917342"/>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52932-F48D-4444-9929-4A8724E7DD88}"/>
              </a:ext>
            </a:extLst>
          </p:cNvPr>
          <p:cNvSpPr>
            <a:spLocks noGrp="1"/>
          </p:cNvSpPr>
          <p:nvPr>
            <p:ph type="title"/>
          </p:nvPr>
        </p:nvSpPr>
        <p:spPr>
          <a:xfrm>
            <a:off x="838200" y="63482"/>
            <a:ext cx="10515600" cy="1325563"/>
          </a:xfrm>
        </p:spPr>
        <p:txBody>
          <a:bodyPr/>
          <a:lstStyle/>
          <a:p>
            <a:r>
              <a:rPr lang="en-US" altLang="zh-CN" dirty="0">
                <a:solidFill>
                  <a:schemeClr val="accent1">
                    <a:lumMod val="75000"/>
                  </a:schemeClr>
                </a:solidFill>
              </a:rPr>
              <a:t>Summary of Contribution</a:t>
            </a:r>
            <a:endParaRPr lang="zh-CN" altLang="en-US" dirty="0">
              <a:solidFill>
                <a:schemeClr val="accent1">
                  <a:lumMod val="75000"/>
                </a:schemeClr>
              </a:solidFill>
            </a:endParaRPr>
          </a:p>
        </p:txBody>
      </p:sp>
      <p:sp>
        <p:nvSpPr>
          <p:cNvPr id="3" name="内容占位符 2">
            <a:extLst>
              <a:ext uri="{FF2B5EF4-FFF2-40B4-BE49-F238E27FC236}">
                <a16:creationId xmlns:a16="http://schemas.microsoft.com/office/drawing/2014/main" id="{9F520D54-E5D2-4D6A-97A8-B5962F68B764}"/>
              </a:ext>
            </a:extLst>
          </p:cNvPr>
          <p:cNvSpPr>
            <a:spLocks noGrp="1"/>
          </p:cNvSpPr>
          <p:nvPr>
            <p:ph idx="1"/>
          </p:nvPr>
        </p:nvSpPr>
        <p:spPr>
          <a:xfrm>
            <a:off x="838200" y="1314176"/>
            <a:ext cx="10515600" cy="4090944"/>
          </a:xfrm>
        </p:spPr>
        <p:txBody>
          <a:bodyPr>
            <a:normAutofit/>
          </a:bodyPr>
          <a:lstStyle/>
          <a:p>
            <a:pPr marL="457200" indent="-457200">
              <a:lnSpc>
                <a:spcPct val="200000"/>
              </a:lnSpc>
              <a:buFont typeface="+mj-lt"/>
              <a:buAutoNum type="arabicPeriod"/>
            </a:pPr>
            <a:r>
              <a:rPr lang="en-US" altLang="zh-CN" sz="2400" dirty="0"/>
              <a:t>We proposal a numerical method to analysis time-domain signal and have potential to study non-linear and chaotic effects in dissipative coupling. </a:t>
            </a:r>
          </a:p>
          <a:p>
            <a:pPr marL="457200" indent="-457200">
              <a:lnSpc>
                <a:spcPct val="200000"/>
              </a:lnSpc>
              <a:buFont typeface="+mj-lt"/>
              <a:buAutoNum type="arabicPeriod"/>
            </a:pPr>
            <a:r>
              <a:rPr lang="en-US" altLang="zh-CN" sz="2400" dirty="0" err="1"/>
              <a:t>Dissipatively</a:t>
            </a:r>
            <a:r>
              <a:rPr lang="en-US" altLang="zh-CN" sz="2400" dirty="0"/>
              <a:t> coupled metamaterials for sensitive detectors, switching device.</a:t>
            </a:r>
          </a:p>
          <a:p>
            <a:pPr marL="457200" indent="-457200">
              <a:lnSpc>
                <a:spcPct val="200000"/>
              </a:lnSpc>
              <a:buFont typeface="+mj-lt"/>
              <a:buAutoNum type="arabicPeriod"/>
            </a:pPr>
            <a:r>
              <a:rPr lang="en-US" altLang="zh-CN" sz="2400" dirty="0"/>
              <a:t>Broadband nonreciprocal device by locally control magnon damping in CMP.</a:t>
            </a:r>
            <a:endParaRPr lang="zh-CN" altLang="en-US" sz="2400" dirty="0"/>
          </a:p>
        </p:txBody>
      </p:sp>
      <p:sp>
        <p:nvSpPr>
          <p:cNvPr id="5" name="灯片编号占位符 4">
            <a:extLst>
              <a:ext uri="{FF2B5EF4-FFF2-40B4-BE49-F238E27FC236}">
                <a16:creationId xmlns:a16="http://schemas.microsoft.com/office/drawing/2014/main" id="{08CF50B3-5C7C-41C2-A415-5DBE94CB0C06}"/>
              </a:ext>
            </a:extLst>
          </p:cNvPr>
          <p:cNvSpPr>
            <a:spLocks noGrp="1"/>
          </p:cNvSpPr>
          <p:nvPr>
            <p:ph type="sldNum" sz="quarter" idx="12"/>
          </p:nvPr>
        </p:nvSpPr>
        <p:spPr/>
        <p:txBody>
          <a:bodyPr/>
          <a:lstStyle/>
          <a:p>
            <a:fld id="{226588B9-BE96-4B53-82A0-C3A41FD8C8B0}" type="slidenum">
              <a:rPr lang="zh-CN" altLang="en-US" smtClean="0"/>
              <a:t>16</a:t>
            </a:fld>
            <a:endParaRPr lang="zh-CN" altLang="en-US"/>
          </a:p>
        </p:txBody>
      </p:sp>
      <p:sp>
        <p:nvSpPr>
          <p:cNvPr id="7" name="页脚占位符 2">
            <a:extLst>
              <a:ext uri="{FF2B5EF4-FFF2-40B4-BE49-F238E27FC236}">
                <a16:creationId xmlns:a16="http://schemas.microsoft.com/office/drawing/2014/main" id="{5A906C04-C7B6-4B37-A318-8CE6BA05AF9C}"/>
              </a:ext>
            </a:extLst>
          </p:cNvPr>
          <p:cNvSpPr>
            <a:spLocks noGrp="1"/>
          </p:cNvSpPr>
          <p:nvPr>
            <p:ph type="ftr" sz="quarter" idx="11"/>
          </p:nvPr>
        </p:nvSpPr>
        <p:spPr>
          <a:xfrm>
            <a:off x="4038600" y="6356350"/>
            <a:ext cx="4114800" cy="365125"/>
          </a:xfrm>
        </p:spPr>
        <p:txBody>
          <a:bodyPr/>
          <a:lstStyle/>
          <a:p>
            <a:r>
              <a:rPr lang="en-US" altLang="zh-CN" dirty="0"/>
              <a:t>6. Conclusion</a:t>
            </a:r>
            <a:endParaRPr lang="zh-CN" altLang="en-US" dirty="0"/>
          </a:p>
        </p:txBody>
      </p:sp>
    </p:spTree>
    <p:extLst>
      <p:ext uri="{BB962C8B-B14F-4D97-AF65-F5344CB8AC3E}">
        <p14:creationId xmlns:p14="http://schemas.microsoft.com/office/powerpoint/2010/main" val="1689897594"/>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391EDA4-FC25-4E3C-B497-CCCD35828031}"/>
              </a:ext>
            </a:extLst>
          </p:cNvPr>
          <p:cNvSpPr>
            <a:spLocks noGrp="1"/>
          </p:cNvSpPr>
          <p:nvPr>
            <p:ph type="title"/>
          </p:nvPr>
        </p:nvSpPr>
        <p:spPr>
          <a:xfrm>
            <a:off x="1206630" y="1"/>
            <a:ext cx="10147169" cy="942680"/>
          </a:xfrm>
        </p:spPr>
        <p:txBody>
          <a:bodyPr>
            <a:normAutofit/>
          </a:bodyPr>
          <a:lstStyle/>
          <a:p>
            <a:r>
              <a:rPr lang="en-US" altLang="zh-CN" sz="3600" dirty="0">
                <a:solidFill>
                  <a:schemeClr val="accent1">
                    <a:lumMod val="75000"/>
                  </a:schemeClr>
                </a:solidFill>
              </a:rPr>
              <a:t>Additional Information for Clarification </a:t>
            </a:r>
            <a:endParaRPr lang="zh-CN" altLang="en-US" sz="3600" dirty="0">
              <a:solidFill>
                <a:schemeClr val="accent1">
                  <a:lumMod val="75000"/>
                </a:schemeClr>
              </a:solidFill>
            </a:endParaRPr>
          </a:p>
        </p:txBody>
      </p:sp>
      <p:sp>
        <p:nvSpPr>
          <p:cNvPr id="6" name="文本框 5">
            <a:extLst>
              <a:ext uri="{FF2B5EF4-FFF2-40B4-BE49-F238E27FC236}">
                <a16:creationId xmlns:a16="http://schemas.microsoft.com/office/drawing/2014/main" id="{FFEC7EDB-5FA1-4666-B8E3-07548F301863}"/>
              </a:ext>
            </a:extLst>
          </p:cNvPr>
          <p:cNvSpPr txBox="1"/>
          <p:nvPr/>
        </p:nvSpPr>
        <p:spPr>
          <a:xfrm>
            <a:off x="643771" y="1079370"/>
            <a:ext cx="5851297" cy="5397888"/>
          </a:xfrm>
          <a:prstGeom prst="rect">
            <a:avLst/>
          </a:prstGeom>
          <a:noFill/>
        </p:spPr>
        <p:txBody>
          <a:bodyPr wrap="square" rtlCol="0">
            <a:spAutoFit/>
          </a:bodyPr>
          <a:lstStyle/>
          <a:p>
            <a:pPr marL="342900" indent="-342900">
              <a:lnSpc>
                <a:spcPct val="150000"/>
              </a:lnSpc>
              <a:buFont typeface="+mj-lt"/>
              <a:buAutoNum type="arabicPeriod"/>
            </a:pPr>
            <a:r>
              <a:rPr lang="en-US" altLang="zh-CN" sz="1600" dirty="0">
                <a:solidFill>
                  <a:schemeClr val="accent1">
                    <a:lumMod val="75000"/>
                  </a:schemeClr>
                </a:solidFill>
                <a:hlinkClick r:id="rId3" action="ppaction://hlinksldjump"/>
              </a:rPr>
              <a:t>Level attraction in Simulation</a:t>
            </a:r>
            <a:endParaRPr lang="en-US" altLang="zh-CN"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4" action="ppaction://hlinksldjump"/>
              </a:rPr>
              <a:t>Magnetic Resonance of Split-ring Resonator</a:t>
            </a:r>
            <a:endParaRPr lang="zh-CN" altLang="en-US"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5" action="ppaction://hlinksldjump"/>
              </a:rPr>
              <a:t>Classical circuit model for level attraction</a:t>
            </a:r>
            <a:endParaRPr lang="en-US" altLang="zh-CN"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6" action="ppaction://hlinksldjump"/>
              </a:rPr>
              <a:t>Negative damping/resistance</a:t>
            </a:r>
            <a:endParaRPr lang="en-US" altLang="zh-CN"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7" action="ppaction://hlinksldjump"/>
              </a:rPr>
              <a:t>Negative damping  -  coherent coupling calculation result</a:t>
            </a:r>
            <a:endParaRPr lang="en-US" altLang="zh-CN"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8" action="ppaction://hlinksldjump"/>
              </a:rPr>
              <a:t>Negative damping  -  dissipative coupling calculation result</a:t>
            </a:r>
            <a:endParaRPr lang="en-US" altLang="zh-CN"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9" action="ppaction://hlinksldjump"/>
              </a:rPr>
              <a:t>Relation between damping rates and quality factors</a:t>
            </a:r>
            <a:endParaRPr lang="en-US" altLang="zh-CN"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10" action="ppaction://hlinksldjump"/>
              </a:rPr>
              <a:t>Linewidth evolution for dissipative coupling (negative damping)</a:t>
            </a:r>
            <a:endParaRPr lang="en-US" altLang="zh-CN"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11" action="ppaction://hlinksldjump"/>
              </a:rPr>
              <a:t>Fano Resonance</a:t>
            </a:r>
            <a:endParaRPr lang="zh-CN" altLang="en-US"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12" action="ppaction://hlinksldjump"/>
              </a:rPr>
              <a:t>Fano Resonance (2)</a:t>
            </a:r>
            <a:endParaRPr lang="en-US" altLang="zh-CN"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13" action="ppaction://hlinksldjump"/>
              </a:rPr>
              <a:t>Fano Resonance for designing switching devices</a:t>
            </a:r>
            <a:endParaRPr lang="en-US" altLang="zh-CN"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14" action="ppaction://hlinksldjump"/>
              </a:rPr>
              <a:t>Fano Resonance for designing sensors</a:t>
            </a:r>
            <a:endParaRPr lang="en-US" altLang="zh-CN"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15" action="ppaction://hlinksldjump"/>
              </a:rPr>
              <a:t>Rabi Oscillation</a:t>
            </a:r>
            <a:endParaRPr lang="zh-CN" altLang="en-US" sz="1600" dirty="0">
              <a:solidFill>
                <a:schemeClr val="accent1">
                  <a:lumMod val="75000"/>
                </a:schemeClr>
              </a:solidFill>
            </a:endParaRPr>
          </a:p>
          <a:p>
            <a:pPr marL="342900" indent="-342900">
              <a:lnSpc>
                <a:spcPct val="150000"/>
              </a:lnSpc>
              <a:buFont typeface="+mj-lt"/>
              <a:buAutoNum type="arabicPeriod"/>
            </a:pPr>
            <a:r>
              <a:rPr lang="en-US" altLang="zh-CN" sz="1600" dirty="0">
                <a:solidFill>
                  <a:schemeClr val="accent1">
                    <a:lumMod val="75000"/>
                  </a:schemeClr>
                </a:solidFill>
                <a:hlinkClick r:id="rId16" action="ppaction://hlinksldjump"/>
              </a:rPr>
              <a:t>Rabi oscillation for coherent coupling – time domain</a:t>
            </a:r>
            <a:endParaRPr lang="zh-CN" altLang="en-US" sz="1600" dirty="0">
              <a:solidFill>
                <a:schemeClr val="accent1">
                  <a:lumMod val="75000"/>
                </a:schemeClr>
              </a:solidFill>
            </a:endParaRPr>
          </a:p>
        </p:txBody>
      </p:sp>
      <p:pic>
        <p:nvPicPr>
          <p:cNvPr id="8" name="图形 7" descr="信息">
            <a:extLst>
              <a:ext uri="{FF2B5EF4-FFF2-40B4-BE49-F238E27FC236}">
                <a16:creationId xmlns:a16="http://schemas.microsoft.com/office/drawing/2014/main" id="{C873C868-0D4C-4FCB-938E-7701F8CCF56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108" y="14141"/>
            <a:ext cx="914400" cy="914400"/>
          </a:xfrm>
          <a:prstGeom prst="rect">
            <a:avLst/>
          </a:prstGeom>
        </p:spPr>
      </p:pic>
      <p:sp>
        <p:nvSpPr>
          <p:cNvPr id="11" name="文本框 10">
            <a:extLst>
              <a:ext uri="{FF2B5EF4-FFF2-40B4-BE49-F238E27FC236}">
                <a16:creationId xmlns:a16="http://schemas.microsoft.com/office/drawing/2014/main" id="{3F2B4B3C-1215-49DF-B94A-6987D1222B15}"/>
              </a:ext>
            </a:extLst>
          </p:cNvPr>
          <p:cNvSpPr txBox="1"/>
          <p:nvPr/>
        </p:nvSpPr>
        <p:spPr>
          <a:xfrm>
            <a:off x="6280214" y="1079370"/>
            <a:ext cx="5851297" cy="3002745"/>
          </a:xfrm>
          <a:prstGeom prst="rect">
            <a:avLst/>
          </a:prstGeom>
          <a:noFill/>
        </p:spPr>
        <p:txBody>
          <a:bodyPr wrap="square" rtlCol="0">
            <a:spAutoFit/>
          </a:bodyPr>
          <a:lstStyle/>
          <a:p>
            <a:pPr marL="342900" indent="-342900">
              <a:lnSpc>
                <a:spcPct val="150000"/>
              </a:lnSpc>
              <a:buFont typeface="+mj-lt"/>
              <a:buAutoNum type="arabicPeriod" startAt="15"/>
            </a:pPr>
            <a:r>
              <a:rPr lang="en-US" altLang="zh-CN" sz="1600" dirty="0">
                <a:solidFill>
                  <a:schemeClr val="accent1">
                    <a:lumMod val="75000"/>
                  </a:schemeClr>
                </a:solidFill>
                <a:hlinkClick r:id="rId19" action="ppaction://hlinksldjump"/>
              </a:rPr>
              <a:t>Faraday Rotation</a:t>
            </a:r>
            <a:endParaRPr lang="en-US" altLang="zh-CN" sz="1600" dirty="0">
              <a:solidFill>
                <a:schemeClr val="accent1">
                  <a:lumMod val="75000"/>
                </a:schemeClr>
              </a:solidFill>
            </a:endParaRPr>
          </a:p>
          <a:p>
            <a:pPr marL="342900" indent="-342900">
              <a:lnSpc>
                <a:spcPct val="150000"/>
              </a:lnSpc>
              <a:buFont typeface="+mj-lt"/>
              <a:buAutoNum type="arabicPeriod" startAt="15"/>
            </a:pPr>
            <a:r>
              <a:rPr lang="en-US" altLang="zh-CN" sz="1600" dirty="0">
                <a:solidFill>
                  <a:schemeClr val="accent1">
                    <a:lumMod val="75000"/>
                  </a:schemeClr>
                </a:solidFill>
                <a:hlinkClick r:id="rId20" action="ppaction://hlinksldjump"/>
              </a:rPr>
              <a:t>Why do people need nonreciprocal devices?</a:t>
            </a:r>
            <a:endParaRPr lang="en-US" altLang="zh-CN" sz="1600" dirty="0">
              <a:solidFill>
                <a:schemeClr val="accent1">
                  <a:lumMod val="75000"/>
                </a:schemeClr>
              </a:solidFill>
            </a:endParaRPr>
          </a:p>
          <a:p>
            <a:pPr marL="342900" indent="-342900">
              <a:lnSpc>
                <a:spcPct val="150000"/>
              </a:lnSpc>
              <a:buFont typeface="+mj-lt"/>
              <a:buAutoNum type="arabicPeriod" startAt="15"/>
            </a:pPr>
            <a:r>
              <a:rPr lang="en-US" altLang="zh-CN" sz="1600" dirty="0">
                <a:solidFill>
                  <a:schemeClr val="accent1">
                    <a:lumMod val="75000"/>
                  </a:schemeClr>
                </a:solidFill>
                <a:hlinkClick r:id="rId21" action="ppaction://hlinksldjump"/>
              </a:rPr>
              <a:t>Between oscillators and polaritons</a:t>
            </a:r>
            <a:endParaRPr lang="en-US" altLang="zh-CN" sz="1600" dirty="0">
              <a:solidFill>
                <a:schemeClr val="accent1">
                  <a:lumMod val="75000"/>
                </a:schemeClr>
              </a:solidFill>
            </a:endParaRPr>
          </a:p>
          <a:p>
            <a:pPr marL="342900" indent="-342900">
              <a:lnSpc>
                <a:spcPct val="150000"/>
              </a:lnSpc>
              <a:buFont typeface="+mj-lt"/>
              <a:buAutoNum type="arabicPeriod" startAt="15"/>
            </a:pPr>
            <a:r>
              <a:rPr lang="en-US" altLang="zh-CN" sz="1600" dirty="0">
                <a:solidFill>
                  <a:schemeClr val="accent1">
                    <a:lumMod val="75000"/>
                  </a:schemeClr>
                </a:solidFill>
                <a:hlinkClick r:id="rId22" action="ppaction://hlinksldjump"/>
              </a:rPr>
              <a:t>Damping control by Inverse-square law</a:t>
            </a:r>
            <a:endParaRPr lang="en-US" altLang="zh-CN" sz="1600" dirty="0">
              <a:solidFill>
                <a:schemeClr val="accent1">
                  <a:lumMod val="75000"/>
                </a:schemeClr>
              </a:solidFill>
            </a:endParaRPr>
          </a:p>
          <a:p>
            <a:pPr marL="342900" indent="-342900">
              <a:lnSpc>
                <a:spcPct val="150000"/>
              </a:lnSpc>
              <a:buFont typeface="+mj-lt"/>
              <a:buAutoNum type="arabicPeriod" startAt="15"/>
            </a:pPr>
            <a:r>
              <a:rPr lang="en-US" altLang="zh-CN" sz="1600" dirty="0">
                <a:solidFill>
                  <a:schemeClr val="accent1">
                    <a:lumMod val="75000"/>
                  </a:schemeClr>
                </a:solidFill>
                <a:hlinkClick r:id="rId23" action="ppaction://hlinksldjump">
                  <a:extLst>
                    <a:ext uri="{A12FA001-AC4F-418D-AE19-62706E023703}">
                      <ahyp:hlinkClr xmlns:ahyp="http://schemas.microsoft.com/office/drawing/2018/hyperlinkcolor" val="tx"/>
                    </a:ext>
                  </a:extLst>
                </a:hlinkClick>
              </a:rPr>
              <a:t>Antiresonance  </a:t>
            </a:r>
            <a:endParaRPr lang="en-US" altLang="zh-CN" sz="1600" dirty="0">
              <a:solidFill>
                <a:schemeClr val="accent1">
                  <a:lumMod val="75000"/>
                </a:schemeClr>
              </a:solidFill>
              <a:hlinkClick r:id="rId24" action="ppaction://hlinksldjump">
                <a:extLst>
                  <a:ext uri="{A12FA001-AC4F-418D-AE19-62706E023703}">
                    <ahyp:hlinkClr xmlns:ahyp="http://schemas.microsoft.com/office/drawing/2018/hyperlinkcolor" val="tx"/>
                  </a:ext>
                </a:extLst>
              </a:hlinkClick>
            </a:endParaRPr>
          </a:p>
          <a:p>
            <a:pPr marL="342900" indent="-342900">
              <a:lnSpc>
                <a:spcPct val="150000"/>
              </a:lnSpc>
              <a:buFont typeface="+mj-lt"/>
              <a:buAutoNum type="arabicPeriod" startAt="15"/>
            </a:pPr>
            <a:r>
              <a:rPr lang="en-US" altLang="zh-CN" sz="1600" dirty="0">
                <a:solidFill>
                  <a:schemeClr val="accent1">
                    <a:lumMod val="75000"/>
                  </a:schemeClr>
                </a:solidFill>
                <a:hlinkClick r:id="rId24" action="ppaction://hlinksldjump">
                  <a:extLst>
                    <a:ext uri="{A12FA001-AC4F-418D-AE19-62706E023703}">
                      <ahyp:hlinkClr xmlns:ahyp="http://schemas.microsoft.com/office/drawing/2018/hyperlinkcolor" val="tx"/>
                    </a:ext>
                  </a:extLst>
                </a:hlinkClick>
              </a:rPr>
              <a:t>ODEs solvers for nonlinear / chaotic analysis (1-3)</a:t>
            </a:r>
            <a:endParaRPr lang="en-US" altLang="zh-CN" sz="1600" dirty="0">
              <a:solidFill>
                <a:schemeClr val="accent1">
                  <a:lumMod val="75000"/>
                </a:schemeClr>
              </a:solidFill>
            </a:endParaRPr>
          </a:p>
          <a:p>
            <a:pPr marL="342900" indent="-342900">
              <a:lnSpc>
                <a:spcPct val="150000"/>
              </a:lnSpc>
              <a:buFont typeface="+mj-lt"/>
              <a:buAutoNum type="arabicPeriod" startAt="15"/>
            </a:pPr>
            <a:endParaRPr lang="en-US" altLang="zh-CN" sz="1600" dirty="0">
              <a:solidFill>
                <a:schemeClr val="accent1">
                  <a:lumMod val="75000"/>
                </a:schemeClr>
              </a:solidFill>
              <a:hlinkClick r:id="rId21" action="ppaction://hlinksldjump">
                <a:extLst>
                  <a:ext uri="{A12FA001-AC4F-418D-AE19-62706E023703}">
                    <ahyp:hlinkClr xmlns:ahyp="http://schemas.microsoft.com/office/drawing/2018/hyperlinkcolor" val="tx"/>
                  </a:ext>
                </a:extLst>
              </a:hlinkClick>
            </a:endParaRPr>
          </a:p>
          <a:p>
            <a:pPr marL="342900" indent="-342900">
              <a:lnSpc>
                <a:spcPct val="150000"/>
              </a:lnSpc>
              <a:buFont typeface="+mj-lt"/>
              <a:buAutoNum type="arabicPeriod" startAt="15"/>
            </a:pPr>
            <a:endParaRPr lang="en-US" altLang="zh-CN" sz="1600" dirty="0">
              <a:solidFill>
                <a:schemeClr val="accent1">
                  <a:lumMod val="75000"/>
                </a:schemeClr>
              </a:solidFill>
            </a:endParaRPr>
          </a:p>
        </p:txBody>
      </p:sp>
    </p:spTree>
    <p:extLst>
      <p:ext uri="{BB962C8B-B14F-4D97-AF65-F5344CB8AC3E}">
        <p14:creationId xmlns:p14="http://schemas.microsoft.com/office/powerpoint/2010/main" val="3509703055"/>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D4420-4B50-4BAC-966F-EB586E02BBD1}"/>
              </a:ext>
            </a:extLst>
          </p:cNvPr>
          <p:cNvSpPr>
            <a:spLocks noGrp="1"/>
          </p:cNvSpPr>
          <p:nvPr>
            <p:ph type="title"/>
          </p:nvPr>
        </p:nvSpPr>
        <p:spPr>
          <a:xfrm>
            <a:off x="838200" y="1"/>
            <a:ext cx="10515600" cy="942680"/>
          </a:xfrm>
        </p:spPr>
        <p:txBody>
          <a:bodyPr>
            <a:normAutofit/>
          </a:bodyPr>
          <a:lstStyle/>
          <a:p>
            <a:r>
              <a:rPr lang="en-US" altLang="zh-CN" sz="3600" dirty="0">
                <a:solidFill>
                  <a:schemeClr val="accent1">
                    <a:lumMod val="75000"/>
                  </a:schemeClr>
                </a:solidFill>
              </a:rPr>
              <a:t>Level attraction in Simulation</a:t>
            </a:r>
            <a:endParaRPr lang="zh-CN" altLang="en-US" sz="3600" dirty="0">
              <a:solidFill>
                <a:schemeClr val="accent1">
                  <a:lumMod val="75000"/>
                </a:schemeClr>
              </a:solidFill>
            </a:endParaRPr>
          </a:p>
        </p:txBody>
      </p:sp>
      <p:pic>
        <p:nvPicPr>
          <p:cNvPr id="5" name="图片 4" descr="图片包含 游戏机, 灯光&#10;&#10;描述已自动生成">
            <a:extLst>
              <a:ext uri="{FF2B5EF4-FFF2-40B4-BE49-F238E27FC236}">
                <a16:creationId xmlns:a16="http://schemas.microsoft.com/office/drawing/2014/main" id="{B4B0594E-E494-46DE-AF0F-FD66738F7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76" y="1574276"/>
            <a:ext cx="4369324" cy="4369324"/>
          </a:xfrm>
          <a:prstGeom prst="rect">
            <a:avLst/>
          </a:prstGeom>
        </p:spPr>
      </p:pic>
      <p:pic>
        <p:nvPicPr>
          <p:cNvPr id="7" name="图片 6" descr="手机屏幕截图&#10;&#10;描述已自动生成">
            <a:extLst>
              <a:ext uri="{FF2B5EF4-FFF2-40B4-BE49-F238E27FC236}">
                <a16:creationId xmlns:a16="http://schemas.microsoft.com/office/drawing/2014/main" id="{FD03B7FC-15FF-4D19-95BA-9D7AA1D93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413" y="857993"/>
            <a:ext cx="4369324" cy="5801889"/>
          </a:xfrm>
          <a:prstGeom prst="rect">
            <a:avLst/>
          </a:prstGeom>
        </p:spPr>
      </p:pic>
      <p:pic>
        <p:nvPicPr>
          <p:cNvPr id="4" name="图形 3" descr="无穷大">
            <a:hlinkClick r:id="rId4" action="ppaction://hlinksldjump"/>
            <a:extLst>
              <a:ext uri="{FF2B5EF4-FFF2-40B4-BE49-F238E27FC236}">
                <a16:creationId xmlns:a16="http://schemas.microsoft.com/office/drawing/2014/main" id="{40B39E0C-3ABB-4323-93A9-602FF88384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3920498235"/>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D4420-4B50-4BAC-966F-EB586E02BBD1}"/>
              </a:ext>
            </a:extLst>
          </p:cNvPr>
          <p:cNvSpPr>
            <a:spLocks noGrp="1"/>
          </p:cNvSpPr>
          <p:nvPr>
            <p:ph type="title"/>
          </p:nvPr>
        </p:nvSpPr>
        <p:spPr>
          <a:xfrm>
            <a:off x="838200" y="1"/>
            <a:ext cx="10515600" cy="942680"/>
          </a:xfrm>
        </p:spPr>
        <p:txBody>
          <a:bodyPr>
            <a:normAutofit/>
          </a:bodyPr>
          <a:lstStyle/>
          <a:p>
            <a:r>
              <a:rPr lang="en-US" altLang="zh-CN" sz="3600" dirty="0">
                <a:solidFill>
                  <a:schemeClr val="accent1">
                    <a:lumMod val="75000"/>
                  </a:schemeClr>
                </a:solidFill>
              </a:rPr>
              <a:t>Level attraction in Simulation (2)</a:t>
            </a:r>
            <a:endParaRPr lang="zh-CN" altLang="en-US" sz="3600" dirty="0">
              <a:solidFill>
                <a:schemeClr val="accent1">
                  <a:lumMod val="75000"/>
                </a:schemeClr>
              </a:solidFill>
            </a:endParaRPr>
          </a:p>
        </p:txBody>
      </p:sp>
      <p:pic>
        <p:nvPicPr>
          <p:cNvPr id="5" name="图片 4" descr="图片包含 游戏机, 灯光&#10;&#10;描述已自动生成">
            <a:extLst>
              <a:ext uri="{FF2B5EF4-FFF2-40B4-BE49-F238E27FC236}">
                <a16:creationId xmlns:a16="http://schemas.microsoft.com/office/drawing/2014/main" id="{B4B0594E-E494-46DE-AF0F-FD66738F7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76" y="1574276"/>
            <a:ext cx="4369324" cy="4369324"/>
          </a:xfrm>
          <a:prstGeom prst="rect">
            <a:avLst/>
          </a:prstGeom>
        </p:spPr>
      </p:pic>
      <p:pic>
        <p:nvPicPr>
          <p:cNvPr id="7" name="图片 6" descr="手机屏幕截图&#10;&#10;描述已自动生成">
            <a:extLst>
              <a:ext uri="{FF2B5EF4-FFF2-40B4-BE49-F238E27FC236}">
                <a16:creationId xmlns:a16="http://schemas.microsoft.com/office/drawing/2014/main" id="{FD03B7FC-15FF-4D19-95BA-9D7AA1D93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413" y="857993"/>
            <a:ext cx="4369324" cy="5801889"/>
          </a:xfrm>
          <a:prstGeom prst="rect">
            <a:avLst/>
          </a:prstGeom>
        </p:spPr>
      </p:pic>
      <p:pic>
        <p:nvPicPr>
          <p:cNvPr id="6" name="图形 5" descr="无穷大">
            <a:hlinkClick r:id="rId4" action="ppaction://hlinksldjump"/>
            <a:extLst>
              <a:ext uri="{FF2B5EF4-FFF2-40B4-BE49-F238E27FC236}">
                <a16:creationId xmlns:a16="http://schemas.microsoft.com/office/drawing/2014/main" id="{70D98F5D-84BB-455B-BA2E-BF4D08A1CD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2727170796"/>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Connector: Elbow 37">
            <a:extLst>
              <a:ext uri="{FF2B5EF4-FFF2-40B4-BE49-F238E27FC236}">
                <a16:creationId xmlns:a16="http://schemas.microsoft.com/office/drawing/2014/main" id="{4AB26D68-D76C-4EF7-ABD3-E0419F336CFE}"/>
              </a:ext>
            </a:extLst>
          </p:cNvPr>
          <p:cNvCxnSpPr>
            <a:cxnSpLocks/>
            <a:stCxn id="33" idx="2"/>
            <a:endCxn id="34" idx="1"/>
          </p:cNvCxnSpPr>
          <p:nvPr/>
        </p:nvCxnSpPr>
        <p:spPr>
          <a:xfrm rot="16200000" flipH="1">
            <a:off x="2134196" y="1943100"/>
            <a:ext cx="489329" cy="247676"/>
          </a:xfrm>
          <a:prstGeom prst="bentConnector2">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043677B-9121-44C4-8309-7232EDC0E5A5}"/>
              </a:ext>
            </a:extLst>
          </p:cNvPr>
          <p:cNvCxnSpPr>
            <a:cxnSpLocks/>
            <a:stCxn id="33" idx="2"/>
            <a:endCxn id="35" idx="1"/>
          </p:cNvCxnSpPr>
          <p:nvPr/>
        </p:nvCxnSpPr>
        <p:spPr>
          <a:xfrm rot="16200000" flipH="1">
            <a:off x="2038295" y="2039001"/>
            <a:ext cx="1275301" cy="841846"/>
          </a:xfrm>
          <a:prstGeom prst="bentConnector2">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A2607A7-155D-4B09-92FE-29C1727300DF}"/>
              </a:ext>
            </a:extLst>
          </p:cNvPr>
          <p:cNvCxnSpPr>
            <a:cxnSpLocks/>
            <a:stCxn id="33" idx="2"/>
            <a:endCxn id="36" idx="1"/>
          </p:cNvCxnSpPr>
          <p:nvPr/>
        </p:nvCxnSpPr>
        <p:spPr>
          <a:xfrm rot="16200000" flipH="1">
            <a:off x="1950143" y="2127153"/>
            <a:ext cx="2061273" cy="1451514"/>
          </a:xfrm>
          <a:prstGeom prst="bentConnector2">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C709FB2-1D13-46AB-9581-EFDC9A582048}"/>
              </a:ext>
            </a:extLst>
          </p:cNvPr>
          <p:cNvCxnSpPr>
            <a:cxnSpLocks/>
            <a:stCxn id="33" idx="2"/>
            <a:endCxn id="37" idx="1"/>
          </p:cNvCxnSpPr>
          <p:nvPr/>
        </p:nvCxnSpPr>
        <p:spPr>
          <a:xfrm rot="16200000" flipH="1">
            <a:off x="1861991" y="2215305"/>
            <a:ext cx="2847245" cy="2061182"/>
          </a:xfrm>
          <a:prstGeom prst="bentConnector2">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1" name="组合 130">
            <a:extLst>
              <a:ext uri="{FF2B5EF4-FFF2-40B4-BE49-F238E27FC236}">
                <a16:creationId xmlns:a16="http://schemas.microsoft.com/office/drawing/2014/main" id="{726C963E-4966-411A-AE99-FC50E5A5DE02}"/>
              </a:ext>
            </a:extLst>
          </p:cNvPr>
          <p:cNvGrpSpPr/>
          <p:nvPr/>
        </p:nvGrpSpPr>
        <p:grpSpPr>
          <a:xfrm>
            <a:off x="2502698" y="2046750"/>
            <a:ext cx="5166654" cy="529705"/>
            <a:chOff x="2746538" y="2097550"/>
            <a:chExt cx="5166654" cy="529705"/>
          </a:xfrm>
        </p:grpSpPr>
        <p:sp>
          <p:nvSpPr>
            <p:cNvPr id="34" name="Rectangle: Rounded Corners 33">
              <a:extLst>
                <a:ext uri="{FF2B5EF4-FFF2-40B4-BE49-F238E27FC236}">
                  <a16:creationId xmlns:a16="http://schemas.microsoft.com/office/drawing/2014/main" id="{764FE5AB-8D9C-4084-8513-CE21321E1138}"/>
                </a:ext>
              </a:extLst>
            </p:cNvPr>
            <p:cNvSpPr/>
            <p:nvPr/>
          </p:nvSpPr>
          <p:spPr>
            <a:xfrm>
              <a:off x="2746538" y="2097550"/>
              <a:ext cx="5166654" cy="529705"/>
            </a:xfrm>
            <a:prstGeom prst="roundRect">
              <a:avLst>
                <a:gd name="adj"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altLang="zh-CN" sz="2000" dirty="0"/>
                <a:t>Academic progress overview</a:t>
              </a:r>
            </a:p>
          </p:txBody>
        </p:sp>
        <p:grpSp>
          <p:nvGrpSpPr>
            <p:cNvPr id="12" name="Graphic 4" descr="Database">
              <a:extLst>
                <a:ext uri="{FF2B5EF4-FFF2-40B4-BE49-F238E27FC236}">
                  <a16:creationId xmlns:a16="http://schemas.microsoft.com/office/drawing/2014/main" id="{857F6AC5-8726-4837-AF43-B570EFE59191}"/>
                </a:ext>
              </a:extLst>
            </p:cNvPr>
            <p:cNvGrpSpPr/>
            <p:nvPr/>
          </p:nvGrpSpPr>
          <p:grpSpPr>
            <a:xfrm>
              <a:off x="3006475" y="2207809"/>
              <a:ext cx="242414" cy="328990"/>
              <a:chOff x="3530187" y="2890592"/>
              <a:chExt cx="242414" cy="328990"/>
            </a:xfrm>
            <a:solidFill>
              <a:schemeClr val="bg1"/>
            </a:solidFill>
          </p:grpSpPr>
          <p:sp>
            <p:nvSpPr>
              <p:cNvPr id="13" name="Freeform: Shape 12">
                <a:extLst>
                  <a:ext uri="{FF2B5EF4-FFF2-40B4-BE49-F238E27FC236}">
                    <a16:creationId xmlns:a16="http://schemas.microsoft.com/office/drawing/2014/main" id="{FC41F8FA-BADA-4ED6-A242-E2961435913B}"/>
                  </a:ext>
                </a:extLst>
              </p:cNvPr>
              <p:cNvSpPr/>
              <p:nvPr/>
            </p:nvSpPr>
            <p:spPr>
              <a:xfrm>
                <a:off x="3530187" y="2890592"/>
                <a:ext cx="242414" cy="69261"/>
              </a:xfrm>
              <a:custGeom>
                <a:avLst/>
                <a:gdLst>
                  <a:gd name="connsiteX0" fmla="*/ 242414 w 242414"/>
                  <a:gd name="connsiteY0" fmla="*/ 34631 h 69261"/>
                  <a:gd name="connsiteX1" fmla="*/ 121207 w 242414"/>
                  <a:gd name="connsiteY1" fmla="*/ 69261 h 69261"/>
                  <a:gd name="connsiteX2" fmla="*/ 0 w 242414"/>
                  <a:gd name="connsiteY2" fmla="*/ 34631 h 69261"/>
                  <a:gd name="connsiteX3" fmla="*/ 121207 w 242414"/>
                  <a:gd name="connsiteY3" fmla="*/ 0 h 69261"/>
                  <a:gd name="connsiteX4" fmla="*/ 242414 w 242414"/>
                  <a:gd name="connsiteY4" fmla="*/ 34631 h 6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14" h="69261">
                    <a:moveTo>
                      <a:pt x="242414" y="34631"/>
                    </a:moveTo>
                    <a:cubicBezTo>
                      <a:pt x="242414" y="53757"/>
                      <a:pt x="188148" y="69261"/>
                      <a:pt x="121207" y="69261"/>
                    </a:cubicBezTo>
                    <a:cubicBezTo>
                      <a:pt x="54266" y="69261"/>
                      <a:pt x="0" y="53757"/>
                      <a:pt x="0" y="34631"/>
                    </a:cubicBezTo>
                    <a:cubicBezTo>
                      <a:pt x="0" y="15505"/>
                      <a:pt x="54266" y="0"/>
                      <a:pt x="121207" y="0"/>
                    </a:cubicBezTo>
                    <a:cubicBezTo>
                      <a:pt x="188148" y="0"/>
                      <a:pt x="242414" y="15505"/>
                      <a:pt x="242414" y="34631"/>
                    </a:cubicBezTo>
                    <a:close/>
                  </a:path>
                </a:pathLst>
              </a:custGeom>
              <a:grpFill/>
              <a:ln w="4266" cap="flat">
                <a:noFill/>
                <a:prstDash val="solid"/>
                <a:miter/>
              </a:ln>
            </p:spPr>
            <p:txBody>
              <a:bodyPr rtlCol="0" anchor="ctr"/>
              <a:lstStyle/>
              <a:p>
                <a:endParaRPr lang="en-US" sz="2000"/>
              </a:p>
            </p:txBody>
          </p:sp>
          <p:sp>
            <p:nvSpPr>
              <p:cNvPr id="14" name="Freeform: Shape 13">
                <a:extLst>
                  <a:ext uri="{FF2B5EF4-FFF2-40B4-BE49-F238E27FC236}">
                    <a16:creationId xmlns:a16="http://schemas.microsoft.com/office/drawing/2014/main" id="{47FE14F2-D939-444A-88EF-9DFD81846141}"/>
                  </a:ext>
                </a:extLst>
              </p:cNvPr>
              <p:cNvSpPr/>
              <p:nvPr/>
            </p:nvSpPr>
            <p:spPr>
              <a:xfrm>
                <a:off x="3530187" y="2942538"/>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tlCol="0" anchor="ctr"/>
              <a:lstStyle/>
              <a:p>
                <a:endParaRPr lang="en-US" sz="2000"/>
              </a:p>
            </p:txBody>
          </p:sp>
          <p:sp>
            <p:nvSpPr>
              <p:cNvPr id="15" name="Freeform: Shape 14">
                <a:extLst>
                  <a:ext uri="{FF2B5EF4-FFF2-40B4-BE49-F238E27FC236}">
                    <a16:creationId xmlns:a16="http://schemas.microsoft.com/office/drawing/2014/main" id="{DE0F15F6-AF99-4021-BE45-0D7F98491064}"/>
                  </a:ext>
                </a:extLst>
              </p:cNvPr>
              <p:cNvSpPr/>
              <p:nvPr/>
            </p:nvSpPr>
            <p:spPr>
              <a:xfrm>
                <a:off x="3530187" y="3029114"/>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tlCol="0" anchor="ctr"/>
              <a:lstStyle/>
              <a:p>
                <a:endParaRPr lang="en-US" sz="2000"/>
              </a:p>
            </p:txBody>
          </p:sp>
          <p:sp>
            <p:nvSpPr>
              <p:cNvPr id="16" name="Freeform: Shape 15">
                <a:extLst>
                  <a:ext uri="{FF2B5EF4-FFF2-40B4-BE49-F238E27FC236}">
                    <a16:creationId xmlns:a16="http://schemas.microsoft.com/office/drawing/2014/main" id="{DDD5FF4E-0434-4C00-B9A2-884BDE79FEBB}"/>
                  </a:ext>
                </a:extLst>
              </p:cNvPr>
              <p:cNvSpPr/>
              <p:nvPr/>
            </p:nvSpPr>
            <p:spPr>
              <a:xfrm>
                <a:off x="3530187" y="3115691"/>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tlCol="0" anchor="ctr"/>
              <a:lstStyle/>
              <a:p>
                <a:endParaRPr lang="en-US" sz="2000"/>
              </a:p>
            </p:txBody>
          </p:sp>
        </p:grpSp>
      </p:grpSp>
      <p:grpSp>
        <p:nvGrpSpPr>
          <p:cNvPr id="132" name="组合 131">
            <a:extLst>
              <a:ext uri="{FF2B5EF4-FFF2-40B4-BE49-F238E27FC236}">
                <a16:creationId xmlns:a16="http://schemas.microsoft.com/office/drawing/2014/main" id="{6D168497-FC31-4AC5-BCAF-1B911CBDB363}"/>
              </a:ext>
            </a:extLst>
          </p:cNvPr>
          <p:cNvGrpSpPr/>
          <p:nvPr/>
        </p:nvGrpSpPr>
        <p:grpSpPr>
          <a:xfrm>
            <a:off x="3096868" y="2832722"/>
            <a:ext cx="5182152" cy="529705"/>
            <a:chOff x="3066320" y="2883522"/>
            <a:chExt cx="5182152" cy="529705"/>
          </a:xfrm>
        </p:grpSpPr>
        <p:sp>
          <p:nvSpPr>
            <p:cNvPr id="35" name="Rectangle: Rounded Corners 34">
              <a:extLst>
                <a:ext uri="{FF2B5EF4-FFF2-40B4-BE49-F238E27FC236}">
                  <a16:creationId xmlns:a16="http://schemas.microsoft.com/office/drawing/2014/main" id="{78AA0A05-F259-4914-912D-80D035C98526}"/>
                </a:ext>
              </a:extLst>
            </p:cNvPr>
            <p:cNvSpPr/>
            <p:nvPr/>
          </p:nvSpPr>
          <p:spPr>
            <a:xfrm>
              <a:off x="3066320" y="2883522"/>
              <a:ext cx="5182152" cy="529705"/>
            </a:xfrm>
            <a:prstGeom prst="roundRect">
              <a:avLst>
                <a:gd name="adj" fmla="val 50000"/>
              </a:avLst>
            </a:prstGeom>
            <a:solidFill>
              <a:srgbClr val="4A7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altLang="zh-CN" sz="2000" dirty="0"/>
                <a:t>Introduction to dissipative coupling</a:t>
              </a:r>
            </a:p>
          </p:txBody>
        </p:sp>
        <p:grpSp>
          <p:nvGrpSpPr>
            <p:cNvPr id="17" name="Graphic 6" descr="Research">
              <a:extLst>
                <a:ext uri="{FF2B5EF4-FFF2-40B4-BE49-F238E27FC236}">
                  <a16:creationId xmlns:a16="http://schemas.microsoft.com/office/drawing/2014/main" id="{923393C8-5BCE-4AE3-AB66-AE9F5B8B3298}"/>
                </a:ext>
              </a:extLst>
            </p:cNvPr>
            <p:cNvGrpSpPr/>
            <p:nvPr/>
          </p:nvGrpSpPr>
          <p:grpSpPr>
            <a:xfrm>
              <a:off x="3224699" y="2914045"/>
              <a:ext cx="415567" cy="415567"/>
              <a:chOff x="3443611" y="3602485"/>
              <a:chExt cx="415567" cy="415567"/>
            </a:xfrm>
            <a:solidFill>
              <a:schemeClr val="bg1"/>
            </a:solidFill>
          </p:grpSpPr>
          <p:sp>
            <p:nvSpPr>
              <p:cNvPr id="18" name="Freeform: Shape 17">
                <a:extLst>
                  <a:ext uri="{FF2B5EF4-FFF2-40B4-BE49-F238E27FC236}">
                    <a16:creationId xmlns:a16="http://schemas.microsoft.com/office/drawing/2014/main" id="{D64AE0CB-2511-41AD-82AD-AF53F3648BF1}"/>
                  </a:ext>
                </a:extLst>
              </p:cNvPr>
              <p:cNvSpPr/>
              <p:nvPr/>
            </p:nvSpPr>
            <p:spPr>
              <a:xfrm>
                <a:off x="3477373" y="3638411"/>
                <a:ext cx="342520" cy="342953"/>
              </a:xfrm>
              <a:custGeom>
                <a:avLst/>
                <a:gdLst>
                  <a:gd name="connsiteX0" fmla="*/ 280077 w 342520"/>
                  <a:gd name="connsiteY0" fmla="*/ 237222 h 342953"/>
                  <a:gd name="connsiteX1" fmla="*/ 253239 w 342520"/>
                  <a:gd name="connsiteY1" fmla="*/ 228997 h 342953"/>
                  <a:gd name="connsiteX2" fmla="*/ 233759 w 342520"/>
                  <a:gd name="connsiteY2" fmla="*/ 209950 h 342953"/>
                  <a:gd name="connsiteX3" fmla="*/ 260598 w 342520"/>
                  <a:gd name="connsiteY3" fmla="*/ 131166 h 342953"/>
                  <a:gd name="connsiteX4" fmla="*/ 130733 w 342520"/>
                  <a:gd name="connsiteY4" fmla="*/ 2 h 342953"/>
                  <a:gd name="connsiteX5" fmla="*/ 2 w 342520"/>
                  <a:gd name="connsiteY5" fmla="*/ 129867 h 342953"/>
                  <a:gd name="connsiteX6" fmla="*/ 129867 w 342520"/>
                  <a:gd name="connsiteY6" fmla="*/ 260598 h 342953"/>
                  <a:gd name="connsiteX7" fmla="*/ 209517 w 342520"/>
                  <a:gd name="connsiteY7" fmla="*/ 233759 h 342953"/>
                  <a:gd name="connsiteX8" fmla="*/ 228564 w 342520"/>
                  <a:gd name="connsiteY8" fmla="*/ 252806 h 342953"/>
                  <a:gd name="connsiteX9" fmla="*/ 236789 w 342520"/>
                  <a:gd name="connsiteY9" fmla="*/ 280077 h 342953"/>
                  <a:gd name="connsiteX10" fmla="*/ 290899 w 342520"/>
                  <a:gd name="connsiteY10" fmla="*/ 334188 h 342953"/>
                  <a:gd name="connsiteX11" fmla="*/ 333755 w 342520"/>
                  <a:gd name="connsiteY11" fmla="*/ 334188 h 342953"/>
                  <a:gd name="connsiteX12" fmla="*/ 333755 w 342520"/>
                  <a:gd name="connsiteY12" fmla="*/ 291332 h 342953"/>
                  <a:gd name="connsiteX13" fmla="*/ 280077 w 342520"/>
                  <a:gd name="connsiteY13" fmla="*/ 237222 h 342953"/>
                  <a:gd name="connsiteX14" fmla="*/ 130733 w 342520"/>
                  <a:gd name="connsiteY14" fmla="*/ 234625 h 342953"/>
                  <a:gd name="connsiteX15" fmla="*/ 26841 w 342520"/>
                  <a:gd name="connsiteY15" fmla="*/ 130733 h 342953"/>
                  <a:gd name="connsiteX16" fmla="*/ 130733 w 342520"/>
                  <a:gd name="connsiteY16" fmla="*/ 26841 h 342953"/>
                  <a:gd name="connsiteX17" fmla="*/ 234625 w 342520"/>
                  <a:gd name="connsiteY17" fmla="*/ 130733 h 342953"/>
                  <a:gd name="connsiteX18" fmla="*/ 130733 w 342520"/>
                  <a:gd name="connsiteY18" fmla="*/ 234625 h 34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520" h="342953">
                    <a:moveTo>
                      <a:pt x="280077" y="237222"/>
                    </a:moveTo>
                    <a:cubicBezTo>
                      <a:pt x="273151" y="230296"/>
                      <a:pt x="262762" y="226833"/>
                      <a:pt x="253239" y="228997"/>
                    </a:cubicBezTo>
                    <a:lnTo>
                      <a:pt x="233759" y="209950"/>
                    </a:lnTo>
                    <a:cubicBezTo>
                      <a:pt x="251074" y="187440"/>
                      <a:pt x="260598" y="159736"/>
                      <a:pt x="260598" y="131166"/>
                    </a:cubicBezTo>
                    <a:cubicBezTo>
                      <a:pt x="261030" y="58874"/>
                      <a:pt x="202591" y="435"/>
                      <a:pt x="130733" y="2"/>
                    </a:cubicBezTo>
                    <a:cubicBezTo>
                      <a:pt x="58874" y="-430"/>
                      <a:pt x="435" y="58009"/>
                      <a:pt x="2" y="129867"/>
                    </a:cubicBezTo>
                    <a:cubicBezTo>
                      <a:pt x="-430" y="201726"/>
                      <a:pt x="58009" y="260165"/>
                      <a:pt x="129867" y="260598"/>
                    </a:cubicBezTo>
                    <a:cubicBezTo>
                      <a:pt x="158437" y="260598"/>
                      <a:pt x="186575" y="251074"/>
                      <a:pt x="209517" y="233759"/>
                    </a:cubicBezTo>
                    <a:lnTo>
                      <a:pt x="228564" y="252806"/>
                    </a:lnTo>
                    <a:cubicBezTo>
                      <a:pt x="226833" y="262762"/>
                      <a:pt x="229863" y="272718"/>
                      <a:pt x="236789" y="280077"/>
                    </a:cubicBezTo>
                    <a:lnTo>
                      <a:pt x="290899" y="334188"/>
                    </a:lnTo>
                    <a:cubicBezTo>
                      <a:pt x="302587" y="345875"/>
                      <a:pt x="322067" y="345875"/>
                      <a:pt x="333755" y="334188"/>
                    </a:cubicBezTo>
                    <a:cubicBezTo>
                      <a:pt x="345442" y="322500"/>
                      <a:pt x="345442" y="303020"/>
                      <a:pt x="333755" y="291332"/>
                    </a:cubicBezTo>
                    <a:lnTo>
                      <a:pt x="280077" y="237222"/>
                    </a:lnTo>
                    <a:close/>
                    <a:moveTo>
                      <a:pt x="130733" y="234625"/>
                    </a:moveTo>
                    <a:cubicBezTo>
                      <a:pt x="73160" y="234625"/>
                      <a:pt x="26841" y="188306"/>
                      <a:pt x="26841" y="130733"/>
                    </a:cubicBezTo>
                    <a:cubicBezTo>
                      <a:pt x="26841" y="73160"/>
                      <a:pt x="73160" y="26841"/>
                      <a:pt x="130733" y="26841"/>
                    </a:cubicBezTo>
                    <a:cubicBezTo>
                      <a:pt x="188306" y="26841"/>
                      <a:pt x="234625" y="73160"/>
                      <a:pt x="234625" y="130733"/>
                    </a:cubicBezTo>
                    <a:cubicBezTo>
                      <a:pt x="234625" y="187873"/>
                      <a:pt x="187873" y="234625"/>
                      <a:pt x="130733" y="234625"/>
                    </a:cubicBezTo>
                    <a:close/>
                  </a:path>
                </a:pathLst>
              </a:custGeom>
              <a:grpFill/>
              <a:ln w="4266" cap="flat">
                <a:noFill/>
                <a:prstDash val="solid"/>
                <a:miter/>
              </a:ln>
            </p:spPr>
            <p:txBody>
              <a:bodyPr rtlCol="0" anchor="ctr"/>
              <a:lstStyle/>
              <a:p>
                <a:endParaRPr lang="en-US" sz="2000"/>
              </a:p>
            </p:txBody>
          </p:sp>
          <p:sp>
            <p:nvSpPr>
              <p:cNvPr id="19" name="Freeform: Shape 18">
                <a:extLst>
                  <a:ext uri="{FF2B5EF4-FFF2-40B4-BE49-F238E27FC236}">
                    <a16:creationId xmlns:a16="http://schemas.microsoft.com/office/drawing/2014/main" id="{C50015B5-10F8-482F-88D5-0FF562E023F4}"/>
                  </a:ext>
                </a:extLst>
              </p:cNvPr>
              <p:cNvSpPr/>
              <p:nvPr/>
            </p:nvSpPr>
            <p:spPr>
              <a:xfrm>
                <a:off x="3515036" y="3702747"/>
                <a:ext cx="186572" cy="136956"/>
              </a:xfrm>
              <a:custGeom>
                <a:avLst/>
                <a:gdLst>
                  <a:gd name="connsiteX0" fmla="*/ 186139 w 186572"/>
                  <a:gd name="connsiteY0" fmla="*/ 59904 h 136956"/>
                  <a:gd name="connsiteX1" fmla="*/ 161465 w 186572"/>
                  <a:gd name="connsiteY1" fmla="*/ 59904 h 136956"/>
                  <a:gd name="connsiteX2" fmla="*/ 155838 w 186572"/>
                  <a:gd name="connsiteY2" fmla="*/ 63367 h 136956"/>
                  <a:gd name="connsiteX3" fmla="*/ 139388 w 186572"/>
                  <a:gd name="connsiteY3" fmla="*/ 81115 h 136956"/>
                  <a:gd name="connsiteX4" fmla="*/ 125536 w 186572"/>
                  <a:gd name="connsiteY4" fmla="*/ 33065 h 136956"/>
                  <a:gd name="connsiteX5" fmla="*/ 116012 w 186572"/>
                  <a:gd name="connsiteY5" fmla="*/ 27870 h 136956"/>
                  <a:gd name="connsiteX6" fmla="*/ 110818 w 186572"/>
                  <a:gd name="connsiteY6" fmla="*/ 32632 h 136956"/>
                  <a:gd name="connsiteX7" fmla="*/ 84845 w 186572"/>
                  <a:gd name="connsiteY7" fmla="*/ 101460 h 136956"/>
                  <a:gd name="connsiteX8" fmla="*/ 67097 w 186572"/>
                  <a:gd name="connsiteY8" fmla="*/ 6226 h 136956"/>
                  <a:gd name="connsiteX9" fmla="*/ 58439 w 186572"/>
                  <a:gd name="connsiteY9" fmla="*/ 166 h 136956"/>
                  <a:gd name="connsiteX10" fmla="*/ 52379 w 186572"/>
                  <a:gd name="connsiteY10" fmla="*/ 5360 h 136956"/>
                  <a:gd name="connsiteX11" fmla="*/ 33765 w 186572"/>
                  <a:gd name="connsiteY11" fmla="*/ 59904 h 136956"/>
                  <a:gd name="connsiteX12" fmla="*/ 0 w 186572"/>
                  <a:gd name="connsiteY12" fmla="*/ 59904 h 136956"/>
                  <a:gd name="connsiteX13" fmla="*/ 0 w 186572"/>
                  <a:gd name="connsiteY13" fmla="*/ 77219 h 136956"/>
                  <a:gd name="connsiteX14" fmla="*/ 39392 w 186572"/>
                  <a:gd name="connsiteY14" fmla="*/ 77219 h 136956"/>
                  <a:gd name="connsiteX15" fmla="*/ 46751 w 186572"/>
                  <a:gd name="connsiteY15" fmla="*/ 70726 h 136956"/>
                  <a:gd name="connsiteX16" fmla="*/ 57573 w 186572"/>
                  <a:gd name="connsiteY16" fmla="*/ 37827 h 136956"/>
                  <a:gd name="connsiteX17" fmla="*/ 74889 w 186572"/>
                  <a:gd name="connsiteY17" fmla="*/ 130896 h 136956"/>
                  <a:gd name="connsiteX18" fmla="*/ 81815 w 186572"/>
                  <a:gd name="connsiteY18" fmla="*/ 136957 h 136956"/>
                  <a:gd name="connsiteX19" fmla="*/ 82681 w 186572"/>
                  <a:gd name="connsiteY19" fmla="*/ 136957 h 136956"/>
                  <a:gd name="connsiteX20" fmla="*/ 90040 w 186572"/>
                  <a:gd name="connsiteY20" fmla="*/ 132195 h 136956"/>
                  <a:gd name="connsiteX21" fmla="*/ 117744 w 186572"/>
                  <a:gd name="connsiteY21" fmla="*/ 59471 h 136956"/>
                  <a:gd name="connsiteX22" fmla="*/ 128999 w 186572"/>
                  <a:gd name="connsiteY22" fmla="*/ 98430 h 136956"/>
                  <a:gd name="connsiteX23" fmla="*/ 138522 w 186572"/>
                  <a:gd name="connsiteY23" fmla="*/ 103625 h 136956"/>
                  <a:gd name="connsiteX24" fmla="*/ 141985 w 186572"/>
                  <a:gd name="connsiteY24" fmla="*/ 101460 h 136956"/>
                  <a:gd name="connsiteX25" fmla="*/ 165361 w 186572"/>
                  <a:gd name="connsiteY25" fmla="*/ 77219 h 136956"/>
                  <a:gd name="connsiteX26" fmla="*/ 186572 w 186572"/>
                  <a:gd name="connsiteY26" fmla="*/ 77219 h 136956"/>
                  <a:gd name="connsiteX27" fmla="*/ 186572 w 186572"/>
                  <a:gd name="connsiteY27" fmla="*/ 59904 h 13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572" h="136956">
                    <a:moveTo>
                      <a:pt x="186139" y="59904"/>
                    </a:moveTo>
                    <a:lnTo>
                      <a:pt x="161465" y="59904"/>
                    </a:lnTo>
                    <a:cubicBezTo>
                      <a:pt x="159301" y="60337"/>
                      <a:pt x="157136" y="61635"/>
                      <a:pt x="155838" y="63367"/>
                    </a:cubicBezTo>
                    <a:lnTo>
                      <a:pt x="139388" y="81115"/>
                    </a:lnTo>
                    <a:lnTo>
                      <a:pt x="125536" y="33065"/>
                    </a:lnTo>
                    <a:cubicBezTo>
                      <a:pt x="124237" y="29169"/>
                      <a:pt x="119908" y="26572"/>
                      <a:pt x="116012" y="27870"/>
                    </a:cubicBezTo>
                    <a:cubicBezTo>
                      <a:pt x="113848" y="28736"/>
                      <a:pt x="111684" y="30035"/>
                      <a:pt x="110818" y="32632"/>
                    </a:cubicBezTo>
                    <a:lnTo>
                      <a:pt x="84845" y="101460"/>
                    </a:lnTo>
                    <a:lnTo>
                      <a:pt x="67097" y="6226"/>
                    </a:lnTo>
                    <a:cubicBezTo>
                      <a:pt x="66231" y="1897"/>
                      <a:pt x="62335" y="-700"/>
                      <a:pt x="58439" y="166"/>
                    </a:cubicBezTo>
                    <a:cubicBezTo>
                      <a:pt x="55842" y="599"/>
                      <a:pt x="53677" y="2763"/>
                      <a:pt x="52379" y="5360"/>
                    </a:cubicBezTo>
                    <a:lnTo>
                      <a:pt x="33765" y="59904"/>
                    </a:lnTo>
                    <a:lnTo>
                      <a:pt x="0" y="59904"/>
                    </a:lnTo>
                    <a:lnTo>
                      <a:pt x="0" y="77219"/>
                    </a:lnTo>
                    <a:lnTo>
                      <a:pt x="39392" y="77219"/>
                    </a:lnTo>
                    <a:cubicBezTo>
                      <a:pt x="42855" y="76786"/>
                      <a:pt x="45886" y="74189"/>
                      <a:pt x="46751" y="70726"/>
                    </a:cubicBezTo>
                    <a:lnTo>
                      <a:pt x="57573" y="37827"/>
                    </a:lnTo>
                    <a:lnTo>
                      <a:pt x="74889" y="130896"/>
                    </a:lnTo>
                    <a:cubicBezTo>
                      <a:pt x="75322" y="134359"/>
                      <a:pt x="78352" y="136957"/>
                      <a:pt x="81815" y="136957"/>
                    </a:cubicBezTo>
                    <a:lnTo>
                      <a:pt x="82681" y="136957"/>
                    </a:lnTo>
                    <a:cubicBezTo>
                      <a:pt x="85711" y="136957"/>
                      <a:pt x="88741" y="135225"/>
                      <a:pt x="90040" y="132195"/>
                    </a:cubicBezTo>
                    <a:lnTo>
                      <a:pt x="117744" y="59471"/>
                    </a:lnTo>
                    <a:lnTo>
                      <a:pt x="128999" y="98430"/>
                    </a:lnTo>
                    <a:cubicBezTo>
                      <a:pt x="130298" y="102326"/>
                      <a:pt x="134194" y="104923"/>
                      <a:pt x="138522" y="103625"/>
                    </a:cubicBezTo>
                    <a:cubicBezTo>
                      <a:pt x="139821" y="103192"/>
                      <a:pt x="141120" y="102326"/>
                      <a:pt x="141985" y="101460"/>
                    </a:cubicBezTo>
                    <a:lnTo>
                      <a:pt x="165361" y="77219"/>
                    </a:lnTo>
                    <a:lnTo>
                      <a:pt x="186572" y="77219"/>
                    </a:lnTo>
                    <a:lnTo>
                      <a:pt x="186572" y="59904"/>
                    </a:lnTo>
                    <a:close/>
                  </a:path>
                </a:pathLst>
              </a:custGeom>
              <a:grpFill/>
              <a:ln w="4266" cap="flat">
                <a:noFill/>
                <a:prstDash val="solid"/>
                <a:miter/>
              </a:ln>
            </p:spPr>
            <p:txBody>
              <a:bodyPr rtlCol="0" anchor="ctr"/>
              <a:lstStyle/>
              <a:p>
                <a:endParaRPr lang="en-US" sz="2000"/>
              </a:p>
            </p:txBody>
          </p:sp>
        </p:grpSp>
      </p:grpSp>
      <p:sp>
        <p:nvSpPr>
          <p:cNvPr id="42" name="标题 1">
            <a:extLst>
              <a:ext uri="{FF2B5EF4-FFF2-40B4-BE49-F238E27FC236}">
                <a16:creationId xmlns:a16="http://schemas.microsoft.com/office/drawing/2014/main" id="{578C4130-3EB9-47EB-8952-A75323F19A19}"/>
              </a:ext>
            </a:extLst>
          </p:cNvPr>
          <p:cNvSpPr>
            <a:spLocks noGrp="1"/>
          </p:cNvSpPr>
          <p:nvPr>
            <p:ph type="title"/>
          </p:nvPr>
        </p:nvSpPr>
        <p:spPr>
          <a:xfrm>
            <a:off x="838200" y="0"/>
            <a:ext cx="10515600" cy="995577"/>
          </a:xfrm>
        </p:spPr>
        <p:txBody>
          <a:bodyPr>
            <a:normAutofit/>
          </a:bodyPr>
          <a:lstStyle/>
          <a:p>
            <a:r>
              <a:rPr lang="en-US" altLang="zh-CN" sz="4000" dirty="0">
                <a:solidFill>
                  <a:schemeClr val="accent1">
                    <a:lumMod val="75000"/>
                  </a:schemeClr>
                </a:solidFill>
              </a:rPr>
              <a:t>Table of Content</a:t>
            </a:r>
            <a:endParaRPr lang="zh-CN" altLang="en-US" sz="4000" dirty="0">
              <a:solidFill>
                <a:schemeClr val="accent1">
                  <a:lumMod val="75000"/>
                </a:schemeClr>
              </a:solidFill>
            </a:endParaRPr>
          </a:p>
        </p:txBody>
      </p:sp>
      <p:cxnSp>
        <p:nvCxnSpPr>
          <p:cNvPr id="57" name="Connector: Elbow 40">
            <a:extLst>
              <a:ext uri="{FF2B5EF4-FFF2-40B4-BE49-F238E27FC236}">
                <a16:creationId xmlns:a16="http://schemas.microsoft.com/office/drawing/2014/main" id="{A4E70730-CBAE-4293-B63C-5E60272C7893}"/>
              </a:ext>
            </a:extLst>
          </p:cNvPr>
          <p:cNvCxnSpPr>
            <a:cxnSpLocks/>
            <a:stCxn id="33" idx="2"/>
            <a:endCxn id="69" idx="1"/>
          </p:cNvCxnSpPr>
          <p:nvPr/>
        </p:nvCxnSpPr>
        <p:spPr>
          <a:xfrm rot="16200000" flipH="1">
            <a:off x="1773839" y="2303456"/>
            <a:ext cx="3633217" cy="2670851"/>
          </a:xfrm>
          <a:prstGeom prst="bentConnector2">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Connector: Elbow 40">
            <a:extLst>
              <a:ext uri="{FF2B5EF4-FFF2-40B4-BE49-F238E27FC236}">
                <a16:creationId xmlns:a16="http://schemas.microsoft.com/office/drawing/2014/main" id="{3A187EAD-E4EA-4E67-AA92-2A35C6907C5F}"/>
              </a:ext>
            </a:extLst>
          </p:cNvPr>
          <p:cNvCxnSpPr>
            <a:cxnSpLocks/>
            <a:stCxn id="33" idx="2"/>
            <a:endCxn id="73" idx="1"/>
          </p:cNvCxnSpPr>
          <p:nvPr/>
        </p:nvCxnSpPr>
        <p:spPr>
          <a:xfrm rot="16200000" flipH="1">
            <a:off x="1683106" y="2394189"/>
            <a:ext cx="4419187" cy="3275355"/>
          </a:xfrm>
          <a:prstGeom prst="bentConnector2">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0" name="组合 129">
            <a:extLst>
              <a:ext uri="{FF2B5EF4-FFF2-40B4-BE49-F238E27FC236}">
                <a16:creationId xmlns:a16="http://schemas.microsoft.com/office/drawing/2014/main" id="{81EDA98E-4FD0-4DA1-A791-8FCEE8032C28}"/>
              </a:ext>
            </a:extLst>
          </p:cNvPr>
          <p:cNvGrpSpPr/>
          <p:nvPr/>
        </p:nvGrpSpPr>
        <p:grpSpPr>
          <a:xfrm>
            <a:off x="1026421" y="1132114"/>
            <a:ext cx="4914480" cy="694675"/>
            <a:chOff x="1270261" y="1182914"/>
            <a:chExt cx="4914480" cy="694675"/>
          </a:xfrm>
        </p:grpSpPr>
        <p:sp>
          <p:nvSpPr>
            <p:cNvPr id="33" name="Rectangle: Rounded Corners 32">
              <a:extLst>
                <a:ext uri="{FF2B5EF4-FFF2-40B4-BE49-F238E27FC236}">
                  <a16:creationId xmlns:a16="http://schemas.microsoft.com/office/drawing/2014/main" id="{BD97E539-C095-4EE3-834E-F3AD7370A25C}"/>
                </a:ext>
              </a:extLst>
            </p:cNvPr>
            <p:cNvSpPr/>
            <p:nvPr/>
          </p:nvSpPr>
          <p:spPr>
            <a:xfrm>
              <a:off x="1270261" y="1182914"/>
              <a:ext cx="2457202" cy="690160"/>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cap="all" noProof="1">
                <a:solidFill>
                  <a:schemeClr val="bg1"/>
                </a:solidFill>
              </a:endParaRPr>
            </a:p>
          </p:txBody>
        </p:sp>
        <p:sp>
          <p:nvSpPr>
            <p:cNvPr id="99" name="Rectangle: Rounded Corners 32">
              <a:extLst>
                <a:ext uri="{FF2B5EF4-FFF2-40B4-BE49-F238E27FC236}">
                  <a16:creationId xmlns:a16="http://schemas.microsoft.com/office/drawing/2014/main" id="{79CCE8C1-E2FB-4BA5-A55D-B7B877448ABB}"/>
                </a:ext>
              </a:extLst>
            </p:cNvPr>
            <p:cNvSpPr/>
            <p:nvPr/>
          </p:nvSpPr>
          <p:spPr>
            <a:xfrm>
              <a:off x="1338513" y="1183605"/>
              <a:ext cx="4846228" cy="693984"/>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Exploring the applications of dissipative coupling in microwave frequencies</a:t>
              </a:r>
              <a:endParaRPr lang="en-US" sz="2000" b="1" cap="all" noProof="1">
                <a:solidFill>
                  <a:schemeClr val="bg1"/>
                </a:solidFill>
              </a:endParaRPr>
            </a:p>
          </p:txBody>
        </p:sp>
      </p:grpSp>
      <p:grpSp>
        <p:nvGrpSpPr>
          <p:cNvPr id="136" name="组合 135">
            <a:extLst>
              <a:ext uri="{FF2B5EF4-FFF2-40B4-BE49-F238E27FC236}">
                <a16:creationId xmlns:a16="http://schemas.microsoft.com/office/drawing/2014/main" id="{AB2ABF87-3F5A-481C-AA4C-B574AD3030D4}"/>
              </a:ext>
            </a:extLst>
          </p:cNvPr>
          <p:cNvGrpSpPr/>
          <p:nvPr/>
        </p:nvGrpSpPr>
        <p:grpSpPr>
          <a:xfrm>
            <a:off x="5530377" y="5976608"/>
            <a:ext cx="5166653" cy="529705"/>
            <a:chOff x="5774217" y="6027408"/>
            <a:chExt cx="5166653" cy="529705"/>
          </a:xfrm>
        </p:grpSpPr>
        <p:sp>
          <p:nvSpPr>
            <p:cNvPr id="73" name="Rectangle: Rounded Corners 36">
              <a:extLst>
                <a:ext uri="{FF2B5EF4-FFF2-40B4-BE49-F238E27FC236}">
                  <a16:creationId xmlns:a16="http://schemas.microsoft.com/office/drawing/2014/main" id="{04D620DD-1EB9-41C2-9C26-038644E85BDD}"/>
                </a:ext>
              </a:extLst>
            </p:cNvPr>
            <p:cNvSpPr/>
            <p:nvPr/>
          </p:nvSpPr>
          <p:spPr>
            <a:xfrm>
              <a:off x="5774217" y="6027408"/>
              <a:ext cx="5166653" cy="52970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altLang="zh-CN" sz="2000" dirty="0">
                  <a:solidFill>
                    <a:schemeClr val="tx1"/>
                  </a:solidFill>
                </a:rPr>
                <a:t>Conclusion</a:t>
              </a:r>
              <a:endParaRPr lang="en-US" sz="2000" b="1" noProof="1">
                <a:solidFill>
                  <a:schemeClr val="tx1"/>
                </a:solidFill>
              </a:endParaRPr>
            </a:p>
          </p:txBody>
        </p:sp>
        <p:pic>
          <p:nvPicPr>
            <p:cNvPr id="103" name="图形 102" descr="正义天平">
              <a:extLst>
                <a:ext uri="{FF2B5EF4-FFF2-40B4-BE49-F238E27FC236}">
                  <a16:creationId xmlns:a16="http://schemas.microsoft.com/office/drawing/2014/main" id="{686995D3-C384-4228-95D9-1ACE347370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9704" y="6080597"/>
              <a:ext cx="414000" cy="414000"/>
            </a:xfrm>
            <a:prstGeom prst="rect">
              <a:avLst/>
            </a:prstGeom>
          </p:spPr>
        </p:pic>
      </p:grpSp>
      <p:grpSp>
        <p:nvGrpSpPr>
          <p:cNvPr id="135" name="组合 134">
            <a:extLst>
              <a:ext uri="{FF2B5EF4-FFF2-40B4-BE49-F238E27FC236}">
                <a16:creationId xmlns:a16="http://schemas.microsoft.com/office/drawing/2014/main" id="{19269D25-5037-40F5-B68E-810F2C59BC77}"/>
              </a:ext>
            </a:extLst>
          </p:cNvPr>
          <p:cNvGrpSpPr/>
          <p:nvPr/>
        </p:nvGrpSpPr>
        <p:grpSpPr>
          <a:xfrm>
            <a:off x="4925873" y="5190638"/>
            <a:ext cx="5176987" cy="529705"/>
            <a:chOff x="5022204" y="5241438"/>
            <a:chExt cx="5176987" cy="529705"/>
          </a:xfrm>
        </p:grpSpPr>
        <p:sp>
          <p:nvSpPr>
            <p:cNvPr id="69" name="Rectangle: Rounded Corners 36">
              <a:extLst>
                <a:ext uri="{FF2B5EF4-FFF2-40B4-BE49-F238E27FC236}">
                  <a16:creationId xmlns:a16="http://schemas.microsoft.com/office/drawing/2014/main" id="{D7E2A527-D8EC-4493-87D4-C2908DC3F9D2}"/>
                </a:ext>
              </a:extLst>
            </p:cNvPr>
            <p:cNvSpPr/>
            <p:nvPr/>
          </p:nvSpPr>
          <p:spPr>
            <a:xfrm>
              <a:off x="5022204" y="5241438"/>
              <a:ext cx="5176987" cy="529705"/>
            </a:xfrm>
            <a:prstGeom prst="roundRect">
              <a:avLst>
                <a:gd name="adj" fmla="val 50000"/>
              </a:avLst>
            </a:prstGeom>
            <a:solidFill>
              <a:srgbClr val="B7D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altLang="zh-CN" sz="2000" dirty="0">
                  <a:solidFill>
                    <a:schemeClr val="tx1"/>
                  </a:solidFill>
                </a:rPr>
                <a:t>Broadband nonreciprocal device</a:t>
              </a:r>
            </a:p>
          </p:txBody>
        </p:sp>
        <p:pic>
          <p:nvPicPr>
            <p:cNvPr id="105" name="图形 104" descr="USB">
              <a:extLst>
                <a:ext uri="{FF2B5EF4-FFF2-40B4-BE49-F238E27FC236}">
                  <a16:creationId xmlns:a16="http://schemas.microsoft.com/office/drawing/2014/main" id="{FDE9105F-854A-4394-9977-783021F998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98024" y="5289350"/>
              <a:ext cx="414000" cy="414000"/>
            </a:xfrm>
            <a:prstGeom prst="rect">
              <a:avLst/>
            </a:prstGeom>
          </p:spPr>
        </p:pic>
      </p:grpSp>
      <p:grpSp>
        <p:nvGrpSpPr>
          <p:cNvPr id="134" name="组合 133">
            <a:extLst>
              <a:ext uri="{FF2B5EF4-FFF2-40B4-BE49-F238E27FC236}">
                <a16:creationId xmlns:a16="http://schemas.microsoft.com/office/drawing/2014/main" id="{81E56702-8954-4A92-9889-2F8D7231E2A6}"/>
              </a:ext>
            </a:extLst>
          </p:cNvPr>
          <p:cNvGrpSpPr/>
          <p:nvPr/>
        </p:nvGrpSpPr>
        <p:grpSpPr>
          <a:xfrm>
            <a:off x="4316204" y="4404666"/>
            <a:ext cx="5182153" cy="529705"/>
            <a:chOff x="4107977" y="4455466"/>
            <a:chExt cx="5182153" cy="529705"/>
          </a:xfrm>
        </p:grpSpPr>
        <p:sp>
          <p:nvSpPr>
            <p:cNvPr id="37" name="Rectangle: Rounded Corners 36">
              <a:extLst>
                <a:ext uri="{FF2B5EF4-FFF2-40B4-BE49-F238E27FC236}">
                  <a16:creationId xmlns:a16="http://schemas.microsoft.com/office/drawing/2014/main" id="{DCAF2DC5-0306-498D-BC6B-95FE6DFDAEDC}"/>
                </a:ext>
              </a:extLst>
            </p:cNvPr>
            <p:cNvSpPr/>
            <p:nvPr/>
          </p:nvSpPr>
          <p:spPr>
            <a:xfrm>
              <a:off x="4107977" y="4455466"/>
              <a:ext cx="5182153" cy="529705"/>
            </a:xfrm>
            <a:prstGeom prst="roundRect">
              <a:avLst>
                <a:gd name="adj" fmla="val 50000"/>
              </a:avLst>
            </a:prstGeom>
            <a:solidFill>
              <a:srgbClr val="99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altLang="zh-CN" sz="2000" dirty="0">
                  <a:solidFill>
                    <a:schemeClr val="tx1"/>
                  </a:solidFill>
                </a:rPr>
                <a:t>Dissipative coupling in Metamaterials</a:t>
              </a:r>
              <a:endParaRPr lang="en-US" sz="2000" b="1" noProof="1">
                <a:solidFill>
                  <a:schemeClr val="tx1"/>
                </a:solidFill>
              </a:endParaRPr>
            </a:p>
          </p:txBody>
        </p:sp>
        <p:pic>
          <p:nvPicPr>
            <p:cNvPr id="107" name="图形 106" descr="信号塔">
              <a:extLst>
                <a:ext uri="{FF2B5EF4-FFF2-40B4-BE49-F238E27FC236}">
                  <a16:creationId xmlns:a16="http://schemas.microsoft.com/office/drawing/2014/main" id="{E411E65C-1862-45AF-A14B-DBB4D42494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73464" y="4498104"/>
              <a:ext cx="414000" cy="414000"/>
            </a:xfrm>
            <a:prstGeom prst="rect">
              <a:avLst/>
            </a:prstGeom>
          </p:spPr>
        </p:pic>
      </p:grpSp>
      <p:grpSp>
        <p:nvGrpSpPr>
          <p:cNvPr id="133" name="组合 132">
            <a:extLst>
              <a:ext uri="{FF2B5EF4-FFF2-40B4-BE49-F238E27FC236}">
                <a16:creationId xmlns:a16="http://schemas.microsoft.com/office/drawing/2014/main" id="{7951A5E8-6E4B-4C89-9DFB-7E214D7E7EBA}"/>
              </a:ext>
            </a:extLst>
          </p:cNvPr>
          <p:cNvGrpSpPr/>
          <p:nvPr/>
        </p:nvGrpSpPr>
        <p:grpSpPr>
          <a:xfrm>
            <a:off x="3706536" y="3618694"/>
            <a:ext cx="5182152" cy="529705"/>
            <a:chOff x="3711738" y="3669494"/>
            <a:chExt cx="5182152" cy="529705"/>
          </a:xfrm>
        </p:grpSpPr>
        <p:sp>
          <p:nvSpPr>
            <p:cNvPr id="36" name="Rectangle: Rounded Corners 35">
              <a:extLst>
                <a:ext uri="{FF2B5EF4-FFF2-40B4-BE49-F238E27FC236}">
                  <a16:creationId xmlns:a16="http://schemas.microsoft.com/office/drawing/2014/main" id="{A65EA2BF-E31D-43BD-A70E-CED3679F2398}"/>
                </a:ext>
              </a:extLst>
            </p:cNvPr>
            <p:cNvSpPr/>
            <p:nvPr/>
          </p:nvSpPr>
          <p:spPr>
            <a:xfrm>
              <a:off x="3711738" y="3669494"/>
              <a:ext cx="5182152" cy="529705"/>
            </a:xfrm>
            <a:prstGeom prst="roundRect">
              <a:avLst>
                <a:gd name="adj" fmla="val 50000"/>
              </a:avLst>
            </a:prstGeom>
            <a:solidFill>
              <a:srgbClr val="609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altLang="zh-CN" sz="2000" dirty="0"/>
                <a:t>Theoretical background</a:t>
              </a:r>
            </a:p>
          </p:txBody>
        </p:sp>
        <p:pic>
          <p:nvPicPr>
            <p:cNvPr id="109" name="图形 108" descr="工具">
              <a:extLst>
                <a:ext uri="{FF2B5EF4-FFF2-40B4-BE49-F238E27FC236}">
                  <a16:creationId xmlns:a16="http://schemas.microsoft.com/office/drawing/2014/main" id="{9600F608-5C4C-4DED-8A00-063B362466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77224" y="3706858"/>
              <a:ext cx="414000" cy="414000"/>
            </a:xfrm>
            <a:prstGeom prst="rect">
              <a:avLst/>
            </a:prstGeom>
          </p:spPr>
        </p:pic>
      </p:grpSp>
    </p:spTree>
    <p:extLst>
      <p:ext uri="{BB962C8B-B14F-4D97-AF65-F5344CB8AC3E}">
        <p14:creationId xmlns:p14="http://schemas.microsoft.com/office/powerpoint/2010/main" val="3006858747"/>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27659CB-851B-4737-A453-657AB17A6991}"/>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Magnetic Resonance of Split-ring Resonator</a:t>
            </a:r>
            <a:endParaRPr lang="zh-CN" altLang="en-US" sz="3600" dirty="0">
              <a:solidFill>
                <a:schemeClr val="accent1">
                  <a:lumMod val="75000"/>
                </a:schemeClr>
              </a:solidFill>
            </a:endParaRPr>
          </a:p>
        </p:txBody>
      </p:sp>
      <p:pic>
        <p:nvPicPr>
          <p:cNvPr id="6" name="图片 5" descr="地图上有字&#10;&#10;描述已自动生成">
            <a:extLst>
              <a:ext uri="{FF2B5EF4-FFF2-40B4-BE49-F238E27FC236}">
                <a16:creationId xmlns:a16="http://schemas.microsoft.com/office/drawing/2014/main" id="{7E6DB54E-D8C2-463D-BCD9-C87F0D9EE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255" y="942681"/>
            <a:ext cx="4577748" cy="5750559"/>
          </a:xfrm>
          <a:prstGeom prst="rect">
            <a:avLst/>
          </a:prstGeom>
        </p:spPr>
      </p:pic>
      <p:sp>
        <p:nvSpPr>
          <p:cNvPr id="7" name="文本框 6">
            <a:extLst>
              <a:ext uri="{FF2B5EF4-FFF2-40B4-BE49-F238E27FC236}">
                <a16:creationId xmlns:a16="http://schemas.microsoft.com/office/drawing/2014/main" id="{686EC2FD-D263-4DB0-98D8-726FB4E0F193}"/>
              </a:ext>
            </a:extLst>
          </p:cNvPr>
          <p:cNvSpPr txBox="1"/>
          <p:nvPr/>
        </p:nvSpPr>
        <p:spPr>
          <a:xfrm>
            <a:off x="951648" y="1874992"/>
            <a:ext cx="4455160" cy="3885936"/>
          </a:xfrm>
          <a:prstGeom prst="rect">
            <a:avLst/>
          </a:prstGeom>
          <a:noFill/>
        </p:spPr>
        <p:txBody>
          <a:bodyPr wrap="square" rtlCol="0">
            <a:spAutoFit/>
          </a:bodyPr>
          <a:lstStyle/>
          <a:p>
            <a:pPr>
              <a:lnSpc>
                <a:spcPct val="200000"/>
              </a:lnSpc>
            </a:pPr>
            <a:r>
              <a:rPr lang="en-US" altLang="zh-CN" dirty="0"/>
              <a:t>Three ways to excite resonance of an SRR.</a:t>
            </a:r>
          </a:p>
          <a:p>
            <a:pPr>
              <a:lnSpc>
                <a:spcPct val="200000"/>
              </a:lnSpc>
            </a:pPr>
            <a:r>
              <a:rPr lang="en-US" altLang="zh-CN" dirty="0"/>
              <a:t>(</a:t>
            </a:r>
            <a:r>
              <a:rPr lang="en-US" altLang="zh-CN" dirty="0" err="1"/>
              <a:t>i</a:t>
            </a:r>
            <a:r>
              <a:rPr lang="en-US" altLang="zh-CN" dirty="0"/>
              <a:t>) Electric coupling to magnetic resonance</a:t>
            </a:r>
          </a:p>
          <a:p>
            <a:pPr>
              <a:lnSpc>
                <a:spcPct val="200000"/>
              </a:lnSpc>
            </a:pPr>
            <a:r>
              <a:rPr lang="en-US" altLang="zh-CN" dirty="0"/>
              <a:t>(ii) Magnetic coupling to magnetic resonance</a:t>
            </a:r>
          </a:p>
          <a:p>
            <a:pPr>
              <a:lnSpc>
                <a:spcPct val="200000"/>
              </a:lnSpc>
            </a:pPr>
            <a:r>
              <a:rPr lang="en-US" altLang="zh-CN" dirty="0"/>
              <a:t>(iii) Electric coupling to electric resonance</a:t>
            </a:r>
          </a:p>
          <a:p>
            <a:pPr>
              <a:lnSpc>
                <a:spcPct val="200000"/>
              </a:lnSpc>
            </a:pPr>
            <a:endParaRPr lang="en-US" altLang="zh-CN" dirty="0"/>
          </a:p>
          <a:p>
            <a:pPr marL="400050" indent="-400050">
              <a:lnSpc>
                <a:spcPct val="200000"/>
              </a:lnSpc>
              <a:buAutoNum type="romanLcParenBoth"/>
            </a:pPr>
            <a:r>
              <a:rPr lang="en-US" altLang="zh-CN" dirty="0"/>
              <a:t>+ (ii)  </a:t>
            </a:r>
            <a:r>
              <a:rPr lang="en-US" altLang="zh-CN" dirty="0">
                <a:sym typeface="Wingdings" panose="05000000000000000000" pitchFamily="2" charset="2"/>
              </a:rPr>
              <a:t> magnetic dipole in z-direction</a:t>
            </a:r>
          </a:p>
          <a:p>
            <a:pPr>
              <a:lnSpc>
                <a:spcPct val="200000"/>
              </a:lnSpc>
            </a:pPr>
            <a:r>
              <a:rPr lang="en-US" altLang="zh-CN" dirty="0">
                <a:sym typeface="Wingdings" panose="05000000000000000000" pitchFamily="2" charset="2"/>
              </a:rPr>
              <a:t>(iii)  electric dipole in y-direction</a:t>
            </a:r>
          </a:p>
        </p:txBody>
      </p:sp>
      <p:pic>
        <p:nvPicPr>
          <p:cNvPr id="5" name="图形 4" descr="无穷大">
            <a:hlinkClick r:id="rId3" action="ppaction://hlinksldjump"/>
            <a:extLst>
              <a:ext uri="{FF2B5EF4-FFF2-40B4-BE49-F238E27FC236}">
                <a16:creationId xmlns:a16="http://schemas.microsoft.com/office/drawing/2014/main" id="{A9854459-7021-492F-8AC4-9C1F47582D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1961757510"/>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descr="手机屏幕的截图&#10;&#10;描述已自动生成">
            <a:extLst>
              <a:ext uri="{FF2B5EF4-FFF2-40B4-BE49-F238E27FC236}">
                <a16:creationId xmlns:a16="http://schemas.microsoft.com/office/drawing/2014/main" id="{DA193554-65DB-4954-ABB1-BCCDE5AC4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916" y="1047322"/>
            <a:ext cx="5639289" cy="2005758"/>
          </a:xfrm>
          <a:prstGeom prst="rect">
            <a:avLst/>
          </a:prstGeom>
        </p:spPr>
      </p:pic>
      <p:sp>
        <p:nvSpPr>
          <p:cNvPr id="6" name="标题 1">
            <a:extLst>
              <a:ext uri="{FF2B5EF4-FFF2-40B4-BE49-F238E27FC236}">
                <a16:creationId xmlns:a16="http://schemas.microsoft.com/office/drawing/2014/main" id="{8DE629B4-47C8-4B82-953C-CD4954EAAACA}"/>
              </a:ext>
            </a:extLst>
          </p:cNvPr>
          <p:cNvSpPr>
            <a:spLocks noGrp="1"/>
          </p:cNvSpPr>
          <p:nvPr>
            <p:ph type="title"/>
          </p:nvPr>
        </p:nvSpPr>
        <p:spPr>
          <a:xfrm>
            <a:off x="838200" y="1"/>
            <a:ext cx="10515600" cy="942680"/>
          </a:xfrm>
        </p:spPr>
        <p:txBody>
          <a:bodyPr>
            <a:normAutofit/>
          </a:bodyPr>
          <a:lstStyle/>
          <a:p>
            <a:r>
              <a:rPr lang="en-US" altLang="zh-CN" sz="3600" dirty="0">
                <a:solidFill>
                  <a:schemeClr val="accent1">
                    <a:lumMod val="75000"/>
                  </a:schemeClr>
                </a:solidFill>
              </a:rPr>
              <a:t>Classical circuit model for level attraction</a:t>
            </a:r>
            <a:endParaRPr lang="zh-CN" altLang="en-US" sz="3600" dirty="0">
              <a:solidFill>
                <a:schemeClr val="accent1">
                  <a:lumMod val="75000"/>
                </a:schemeClr>
              </a:solidFill>
            </a:endParaRPr>
          </a:p>
        </p:txBody>
      </p:sp>
      <p:pic>
        <p:nvPicPr>
          <p:cNvPr id="7" name="图片 6">
            <a:extLst>
              <a:ext uri="{FF2B5EF4-FFF2-40B4-BE49-F238E27FC236}">
                <a16:creationId xmlns:a16="http://schemas.microsoft.com/office/drawing/2014/main" id="{E23F2260-DDD6-4E1C-A5E8-DBBA7C3E8408}"/>
              </a:ext>
            </a:extLst>
          </p:cNvPr>
          <p:cNvPicPr>
            <a:picLocks noChangeAspect="1"/>
          </p:cNvPicPr>
          <p:nvPr/>
        </p:nvPicPr>
        <p:blipFill>
          <a:blip r:embed="rId3"/>
          <a:stretch>
            <a:fillRect/>
          </a:stretch>
        </p:blipFill>
        <p:spPr>
          <a:xfrm>
            <a:off x="2343450" y="3621366"/>
            <a:ext cx="5838755" cy="1305560"/>
          </a:xfrm>
          <a:prstGeom prst="rect">
            <a:avLst/>
          </a:prstGeom>
        </p:spPr>
      </p:pic>
      <p:pic>
        <p:nvPicPr>
          <p:cNvPr id="8" name="图形 7" descr="无穷大">
            <a:hlinkClick r:id="rId4" action="ppaction://hlinksldjump"/>
            <a:extLst>
              <a:ext uri="{FF2B5EF4-FFF2-40B4-BE49-F238E27FC236}">
                <a16:creationId xmlns:a16="http://schemas.microsoft.com/office/drawing/2014/main" id="{1EDEA7C0-719A-46D8-AB22-67F4B1BB7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6132" y="0"/>
            <a:ext cx="914400" cy="914400"/>
          </a:xfrm>
          <a:prstGeom prst="rect">
            <a:avLst/>
          </a:prstGeom>
        </p:spPr>
      </p:pic>
      <p:sp>
        <p:nvSpPr>
          <p:cNvPr id="2" name="文本框 1">
            <a:extLst>
              <a:ext uri="{FF2B5EF4-FFF2-40B4-BE49-F238E27FC236}">
                <a16:creationId xmlns:a16="http://schemas.microsoft.com/office/drawing/2014/main" id="{120FB8E6-80A0-4123-B90F-BC9F6D90562B}"/>
              </a:ext>
            </a:extLst>
          </p:cNvPr>
          <p:cNvSpPr txBox="1"/>
          <p:nvPr/>
        </p:nvSpPr>
        <p:spPr>
          <a:xfrm>
            <a:off x="2733541" y="5111592"/>
            <a:ext cx="6724918" cy="1115947"/>
          </a:xfrm>
          <a:prstGeom prst="rect">
            <a:avLst/>
          </a:prstGeom>
          <a:noFill/>
        </p:spPr>
        <p:txBody>
          <a:bodyPr wrap="none" rtlCol="0">
            <a:spAutoFit/>
          </a:bodyPr>
          <a:lstStyle/>
          <a:p>
            <a:pPr>
              <a:lnSpc>
                <a:spcPct val="200000"/>
              </a:lnSpc>
            </a:pPr>
            <a:r>
              <a:rPr lang="en-US" altLang="zh-CN" dirty="0"/>
              <a:t>Two classical RLC oscillator coupled with a transmission line. </a:t>
            </a:r>
          </a:p>
          <a:p>
            <a:pPr>
              <a:lnSpc>
                <a:spcPct val="200000"/>
              </a:lnSpc>
            </a:pPr>
            <a:r>
              <a:rPr lang="en-US" altLang="zh-CN" dirty="0"/>
              <a:t>This model confirms the importance of travelling wave in this system. </a:t>
            </a:r>
            <a:endParaRPr lang="zh-CN" altLang="en-US" dirty="0"/>
          </a:p>
        </p:txBody>
      </p:sp>
      <p:sp>
        <p:nvSpPr>
          <p:cNvPr id="3" name="文本框 2">
            <a:extLst>
              <a:ext uri="{FF2B5EF4-FFF2-40B4-BE49-F238E27FC236}">
                <a16:creationId xmlns:a16="http://schemas.microsoft.com/office/drawing/2014/main" id="{D236F212-B5BA-47DA-BCE8-F3F986E125BF}"/>
              </a:ext>
            </a:extLst>
          </p:cNvPr>
          <p:cNvSpPr txBox="1"/>
          <p:nvPr/>
        </p:nvSpPr>
        <p:spPr>
          <a:xfrm>
            <a:off x="1737360" y="3244334"/>
            <a:ext cx="7484741" cy="369332"/>
          </a:xfrm>
          <a:prstGeom prst="rect">
            <a:avLst/>
          </a:prstGeom>
          <a:noFill/>
        </p:spPr>
        <p:txBody>
          <a:bodyPr wrap="none" rtlCol="0">
            <a:spAutoFit/>
          </a:bodyPr>
          <a:lstStyle/>
          <a:p>
            <a:r>
              <a:rPr lang="en-US" altLang="zh-CN" dirty="0"/>
              <a:t>Impedance Z </a:t>
            </a:r>
            <a:r>
              <a:rPr lang="en-US" altLang="zh-CN" dirty="0">
                <a:sym typeface="Wingdings" panose="05000000000000000000" pitchFamily="2" charset="2"/>
              </a:rPr>
              <a:t> transmission matrix (ABCD)  Scattering matrix (S</a:t>
            </a:r>
            <a:r>
              <a:rPr lang="en-US" altLang="zh-CN" baseline="-25000" dirty="0">
                <a:sym typeface="Wingdings" panose="05000000000000000000" pitchFamily="2" charset="2"/>
              </a:rPr>
              <a:t>21 </a:t>
            </a:r>
            <a:r>
              <a:rPr lang="en-US" altLang="zh-CN" dirty="0">
                <a:sym typeface="Wingdings" panose="05000000000000000000" pitchFamily="2" charset="2"/>
              </a:rPr>
              <a:t>&amp; S</a:t>
            </a:r>
            <a:r>
              <a:rPr lang="en-US" altLang="zh-CN" baseline="-25000" dirty="0">
                <a:sym typeface="Wingdings" panose="05000000000000000000" pitchFamily="2" charset="2"/>
              </a:rPr>
              <a:t>11</a:t>
            </a:r>
            <a:r>
              <a:rPr lang="en-US" altLang="zh-CN" dirty="0">
                <a:sym typeface="Wingdings" panose="05000000000000000000" pitchFamily="2" charset="2"/>
              </a:rPr>
              <a:t>)</a:t>
            </a:r>
            <a:endParaRPr lang="zh-CN" altLang="en-US" dirty="0"/>
          </a:p>
        </p:txBody>
      </p:sp>
      <p:sp>
        <p:nvSpPr>
          <p:cNvPr id="4" name="文本框 3">
            <a:extLst>
              <a:ext uri="{FF2B5EF4-FFF2-40B4-BE49-F238E27FC236}">
                <a16:creationId xmlns:a16="http://schemas.microsoft.com/office/drawing/2014/main" id="{9E6D916A-91AD-4147-AA51-C997C685D69B}"/>
              </a:ext>
            </a:extLst>
          </p:cNvPr>
          <p:cNvSpPr txBox="1"/>
          <p:nvPr/>
        </p:nvSpPr>
        <p:spPr>
          <a:xfrm>
            <a:off x="9022080" y="3950980"/>
            <a:ext cx="2031325" cy="646331"/>
          </a:xfrm>
          <a:prstGeom prst="rect">
            <a:avLst/>
          </a:prstGeom>
          <a:noFill/>
        </p:spPr>
        <p:txBody>
          <a:bodyPr wrap="none" rtlCol="0">
            <a:spAutoFit/>
          </a:bodyPr>
          <a:lstStyle/>
          <a:p>
            <a:r>
              <a:rPr lang="en-US" altLang="zh-CN" dirty="0"/>
              <a:t>Equivalent to</a:t>
            </a:r>
          </a:p>
          <a:p>
            <a:r>
              <a:rPr lang="en-US" altLang="zh-CN" dirty="0"/>
              <a:t>Hamiltonian model </a:t>
            </a:r>
            <a:endParaRPr lang="zh-CN" altLang="en-US" dirty="0"/>
          </a:p>
        </p:txBody>
      </p:sp>
    </p:spTree>
    <p:extLst>
      <p:ext uri="{BB962C8B-B14F-4D97-AF65-F5344CB8AC3E}">
        <p14:creationId xmlns:p14="http://schemas.microsoft.com/office/powerpoint/2010/main" val="1643945989"/>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descr="地图的截图&#10;&#10;描述已自动生成">
            <a:extLst>
              <a:ext uri="{FF2B5EF4-FFF2-40B4-BE49-F238E27FC236}">
                <a16:creationId xmlns:a16="http://schemas.microsoft.com/office/drawing/2014/main" id="{542C09C4-9427-487E-B305-3F5DAA15A206}"/>
              </a:ext>
            </a:extLst>
          </p:cNvPr>
          <p:cNvPicPr>
            <a:picLocks noChangeAspect="1"/>
          </p:cNvPicPr>
          <p:nvPr/>
        </p:nvPicPr>
        <p:blipFill rotWithShape="1">
          <a:blip r:embed="rId2">
            <a:extLst>
              <a:ext uri="{28A0092B-C50C-407E-A947-70E740481C1C}">
                <a14:useLocalDpi xmlns:a14="http://schemas.microsoft.com/office/drawing/2010/main" val="0"/>
              </a:ext>
            </a:extLst>
          </a:blip>
          <a:srcRect r="6533"/>
          <a:stretch/>
        </p:blipFill>
        <p:spPr>
          <a:xfrm>
            <a:off x="939801" y="4050975"/>
            <a:ext cx="10683240" cy="2382017"/>
          </a:xfrm>
          <a:prstGeom prst="rect">
            <a:avLst/>
          </a:prstGeom>
        </p:spPr>
      </p:pic>
      <p:sp>
        <p:nvSpPr>
          <p:cNvPr id="6" name="标题 1">
            <a:extLst>
              <a:ext uri="{FF2B5EF4-FFF2-40B4-BE49-F238E27FC236}">
                <a16:creationId xmlns:a16="http://schemas.microsoft.com/office/drawing/2014/main" id="{8A3B2CC3-A953-488A-8B43-B570C8ECFC37}"/>
              </a:ext>
            </a:extLst>
          </p:cNvPr>
          <p:cNvSpPr>
            <a:spLocks noGrp="1"/>
          </p:cNvSpPr>
          <p:nvPr>
            <p:ph type="title"/>
          </p:nvPr>
        </p:nvSpPr>
        <p:spPr>
          <a:xfrm>
            <a:off x="838200" y="1"/>
            <a:ext cx="10515600" cy="942680"/>
          </a:xfrm>
        </p:spPr>
        <p:txBody>
          <a:bodyPr>
            <a:normAutofit/>
          </a:bodyPr>
          <a:lstStyle/>
          <a:p>
            <a:r>
              <a:rPr lang="en-US" altLang="zh-CN" sz="3600" dirty="0">
                <a:solidFill>
                  <a:schemeClr val="accent1">
                    <a:lumMod val="75000"/>
                  </a:schemeClr>
                </a:solidFill>
              </a:rPr>
              <a:t>Negative damping/resistance</a:t>
            </a:r>
            <a:endParaRPr lang="zh-CN" altLang="en-US" sz="3600" dirty="0">
              <a:solidFill>
                <a:schemeClr val="accent1">
                  <a:lumMod val="75000"/>
                </a:schemeClr>
              </a:solidFill>
            </a:endParaRPr>
          </a:p>
        </p:txBody>
      </p:sp>
      <p:pic>
        <p:nvPicPr>
          <p:cNvPr id="7" name="图片 6" descr="手机屏幕的截图&#10;&#10;描述已自动生成">
            <a:extLst>
              <a:ext uri="{FF2B5EF4-FFF2-40B4-BE49-F238E27FC236}">
                <a16:creationId xmlns:a16="http://schemas.microsoft.com/office/drawing/2014/main" id="{0F8EFC15-845F-4866-8CE8-E847243FC8D9}"/>
              </a:ext>
            </a:extLst>
          </p:cNvPr>
          <p:cNvPicPr>
            <a:picLocks noChangeAspect="1"/>
          </p:cNvPicPr>
          <p:nvPr/>
        </p:nvPicPr>
        <p:blipFill rotWithShape="1">
          <a:blip r:embed="rId3">
            <a:extLst>
              <a:ext uri="{28A0092B-C50C-407E-A947-70E740481C1C}">
                <a14:useLocalDpi xmlns:a14="http://schemas.microsoft.com/office/drawing/2010/main" val="0"/>
              </a:ext>
            </a:extLst>
          </a:blip>
          <a:srcRect l="13280" t="10350" r="62649"/>
          <a:stretch/>
        </p:blipFill>
        <p:spPr>
          <a:xfrm>
            <a:off x="1938778" y="1385740"/>
            <a:ext cx="1687945" cy="2235939"/>
          </a:xfrm>
          <a:prstGeom prst="rect">
            <a:avLst/>
          </a:prstGeom>
        </p:spPr>
      </p:pic>
      <p:sp>
        <p:nvSpPr>
          <p:cNvPr id="8" name="文本框 7">
            <a:extLst>
              <a:ext uri="{FF2B5EF4-FFF2-40B4-BE49-F238E27FC236}">
                <a16:creationId xmlns:a16="http://schemas.microsoft.com/office/drawing/2014/main" id="{C9C2E6E8-26A8-4A1B-A0CC-A6007FA1B1EA}"/>
              </a:ext>
            </a:extLst>
          </p:cNvPr>
          <p:cNvSpPr txBox="1"/>
          <p:nvPr/>
        </p:nvSpPr>
        <p:spPr>
          <a:xfrm>
            <a:off x="706531" y="3286618"/>
            <a:ext cx="4332212" cy="369332"/>
          </a:xfrm>
          <a:prstGeom prst="rect">
            <a:avLst/>
          </a:prstGeom>
          <a:noFill/>
        </p:spPr>
        <p:txBody>
          <a:bodyPr wrap="none" rtlCol="0">
            <a:spAutoFit/>
          </a:bodyPr>
          <a:lstStyle/>
          <a:p>
            <a:r>
              <a:rPr lang="en-US" altLang="zh-CN" dirty="0"/>
              <a:t>Single RLC resonator in a Two-port Network</a:t>
            </a:r>
            <a:endParaRPr lang="zh-CN" altLang="en-US" dirty="0"/>
          </a:p>
        </p:txBody>
      </p:sp>
      <p:pic>
        <p:nvPicPr>
          <p:cNvPr id="9" name="图片 8">
            <a:extLst>
              <a:ext uri="{FF2B5EF4-FFF2-40B4-BE49-F238E27FC236}">
                <a16:creationId xmlns:a16="http://schemas.microsoft.com/office/drawing/2014/main" id="{B17A3134-288C-457F-A5F4-CD8D5D0E2C48}"/>
              </a:ext>
            </a:extLst>
          </p:cNvPr>
          <p:cNvPicPr>
            <a:picLocks noChangeAspect="1"/>
          </p:cNvPicPr>
          <p:nvPr/>
        </p:nvPicPr>
        <p:blipFill>
          <a:blip r:embed="rId4"/>
          <a:stretch>
            <a:fillRect/>
          </a:stretch>
        </p:blipFill>
        <p:spPr>
          <a:xfrm>
            <a:off x="4413156" y="1962944"/>
            <a:ext cx="3628992" cy="838331"/>
          </a:xfrm>
          <a:prstGeom prst="rect">
            <a:avLst/>
          </a:prstGeom>
        </p:spPr>
      </p:pic>
      <p:sp>
        <p:nvSpPr>
          <p:cNvPr id="10" name="矩形 9">
            <a:extLst>
              <a:ext uri="{FF2B5EF4-FFF2-40B4-BE49-F238E27FC236}">
                <a16:creationId xmlns:a16="http://schemas.microsoft.com/office/drawing/2014/main" id="{2880444D-C8B4-4367-A68D-4F0EB48003E0}"/>
              </a:ext>
            </a:extLst>
          </p:cNvPr>
          <p:cNvSpPr/>
          <p:nvPr/>
        </p:nvSpPr>
        <p:spPr>
          <a:xfrm>
            <a:off x="3133726" y="1755034"/>
            <a:ext cx="863090" cy="1261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77206D2-8675-4A51-BC79-CFA892DB02B4}"/>
              </a:ext>
            </a:extLst>
          </p:cNvPr>
          <p:cNvSpPr txBox="1"/>
          <p:nvPr/>
        </p:nvSpPr>
        <p:spPr>
          <a:xfrm>
            <a:off x="287929" y="4664937"/>
            <a:ext cx="1544012" cy="369332"/>
          </a:xfrm>
          <a:prstGeom prst="rect">
            <a:avLst/>
          </a:prstGeom>
          <a:noFill/>
        </p:spPr>
        <p:txBody>
          <a:bodyPr wrap="none" rtlCol="0">
            <a:spAutoFit/>
          </a:bodyPr>
          <a:lstStyle/>
          <a:p>
            <a:r>
              <a:rPr lang="en-US" altLang="zh-CN" dirty="0">
                <a:solidFill>
                  <a:srgbClr val="FF0000"/>
                </a:solidFill>
              </a:rPr>
              <a:t>Zero damping</a:t>
            </a:r>
            <a:endParaRPr lang="zh-CN" altLang="en-US" dirty="0">
              <a:solidFill>
                <a:srgbClr val="FF0000"/>
              </a:solidFill>
            </a:endParaRPr>
          </a:p>
        </p:txBody>
      </p:sp>
      <p:sp>
        <p:nvSpPr>
          <p:cNvPr id="12" name="文本框 11">
            <a:extLst>
              <a:ext uri="{FF2B5EF4-FFF2-40B4-BE49-F238E27FC236}">
                <a16:creationId xmlns:a16="http://schemas.microsoft.com/office/drawing/2014/main" id="{C5F044A1-A21C-492E-BA3B-818F8F585CEC}"/>
              </a:ext>
            </a:extLst>
          </p:cNvPr>
          <p:cNvSpPr txBox="1"/>
          <p:nvPr/>
        </p:nvSpPr>
        <p:spPr>
          <a:xfrm>
            <a:off x="140453" y="5034269"/>
            <a:ext cx="1838965" cy="369332"/>
          </a:xfrm>
          <a:prstGeom prst="rect">
            <a:avLst/>
          </a:prstGeom>
          <a:noFill/>
        </p:spPr>
        <p:txBody>
          <a:bodyPr wrap="none" rtlCol="0">
            <a:spAutoFit/>
          </a:bodyPr>
          <a:lstStyle/>
          <a:p>
            <a:r>
              <a:rPr lang="en-US" altLang="zh-CN" dirty="0">
                <a:solidFill>
                  <a:srgbClr val="61953D"/>
                </a:solidFill>
              </a:rPr>
              <a:t>Positive damping</a:t>
            </a:r>
            <a:endParaRPr lang="zh-CN" altLang="en-US" dirty="0">
              <a:solidFill>
                <a:srgbClr val="61953D"/>
              </a:solidFill>
            </a:endParaRPr>
          </a:p>
        </p:txBody>
      </p:sp>
      <p:sp>
        <p:nvSpPr>
          <p:cNvPr id="14" name="文本框 13">
            <a:extLst>
              <a:ext uri="{FF2B5EF4-FFF2-40B4-BE49-F238E27FC236}">
                <a16:creationId xmlns:a16="http://schemas.microsoft.com/office/drawing/2014/main" id="{293A5EC7-EC98-4099-A87B-374A76BA1CCA}"/>
              </a:ext>
            </a:extLst>
          </p:cNvPr>
          <p:cNvSpPr txBox="1"/>
          <p:nvPr/>
        </p:nvSpPr>
        <p:spPr>
          <a:xfrm>
            <a:off x="140453" y="5403601"/>
            <a:ext cx="1941557" cy="369332"/>
          </a:xfrm>
          <a:prstGeom prst="rect">
            <a:avLst/>
          </a:prstGeom>
          <a:noFill/>
        </p:spPr>
        <p:txBody>
          <a:bodyPr wrap="none" rtlCol="0">
            <a:spAutoFit/>
          </a:bodyPr>
          <a:lstStyle/>
          <a:p>
            <a:r>
              <a:rPr lang="en-US" altLang="zh-CN" dirty="0">
                <a:solidFill>
                  <a:srgbClr val="0070C0"/>
                </a:solidFill>
              </a:rPr>
              <a:t>Negative damping</a:t>
            </a:r>
            <a:endParaRPr lang="zh-CN" altLang="en-US" dirty="0">
              <a:solidFill>
                <a:srgbClr val="0070C0"/>
              </a:solidFill>
            </a:endParaRPr>
          </a:p>
        </p:txBody>
      </p:sp>
      <p:sp>
        <p:nvSpPr>
          <p:cNvPr id="15" name="文本框 14">
            <a:extLst>
              <a:ext uri="{FF2B5EF4-FFF2-40B4-BE49-F238E27FC236}">
                <a16:creationId xmlns:a16="http://schemas.microsoft.com/office/drawing/2014/main" id="{2C13DEDF-F449-4B41-86D9-2C710E2547A5}"/>
              </a:ext>
            </a:extLst>
          </p:cNvPr>
          <p:cNvSpPr txBox="1"/>
          <p:nvPr/>
        </p:nvSpPr>
        <p:spPr>
          <a:xfrm>
            <a:off x="3241040" y="3841051"/>
            <a:ext cx="1172116" cy="369332"/>
          </a:xfrm>
          <a:prstGeom prst="rect">
            <a:avLst/>
          </a:prstGeom>
          <a:noFill/>
        </p:spPr>
        <p:txBody>
          <a:bodyPr wrap="none" rtlCol="0">
            <a:spAutoFit/>
          </a:bodyPr>
          <a:lstStyle/>
          <a:p>
            <a:r>
              <a:rPr lang="en-US" altLang="zh-CN" dirty="0"/>
              <a:t>Amplitude</a:t>
            </a:r>
            <a:endParaRPr lang="zh-CN" altLang="en-US" dirty="0"/>
          </a:p>
        </p:txBody>
      </p:sp>
      <p:sp>
        <p:nvSpPr>
          <p:cNvPr id="16" name="文本框 15">
            <a:extLst>
              <a:ext uri="{FF2B5EF4-FFF2-40B4-BE49-F238E27FC236}">
                <a16:creationId xmlns:a16="http://schemas.microsoft.com/office/drawing/2014/main" id="{22765F48-D000-4622-B999-26B03138620C}"/>
              </a:ext>
            </a:extLst>
          </p:cNvPr>
          <p:cNvSpPr txBox="1"/>
          <p:nvPr/>
        </p:nvSpPr>
        <p:spPr>
          <a:xfrm>
            <a:off x="6762257" y="3841051"/>
            <a:ext cx="723275" cy="369332"/>
          </a:xfrm>
          <a:prstGeom prst="rect">
            <a:avLst/>
          </a:prstGeom>
          <a:noFill/>
        </p:spPr>
        <p:txBody>
          <a:bodyPr wrap="none" rtlCol="0">
            <a:spAutoFit/>
          </a:bodyPr>
          <a:lstStyle/>
          <a:p>
            <a:r>
              <a:rPr lang="en-US" altLang="zh-CN" dirty="0"/>
              <a:t>Phase</a:t>
            </a:r>
            <a:endParaRPr lang="zh-CN" altLang="en-US" dirty="0"/>
          </a:p>
        </p:txBody>
      </p:sp>
      <p:sp>
        <p:nvSpPr>
          <p:cNvPr id="17" name="文本框 16">
            <a:extLst>
              <a:ext uri="{FF2B5EF4-FFF2-40B4-BE49-F238E27FC236}">
                <a16:creationId xmlns:a16="http://schemas.microsoft.com/office/drawing/2014/main" id="{07FCD4F7-5B51-4737-B418-943FA8DE36A1}"/>
              </a:ext>
            </a:extLst>
          </p:cNvPr>
          <p:cNvSpPr txBox="1"/>
          <p:nvPr/>
        </p:nvSpPr>
        <p:spPr>
          <a:xfrm>
            <a:off x="9438640" y="3841051"/>
            <a:ext cx="1588897" cy="369332"/>
          </a:xfrm>
          <a:prstGeom prst="rect">
            <a:avLst/>
          </a:prstGeom>
          <a:noFill/>
        </p:spPr>
        <p:txBody>
          <a:bodyPr wrap="none" rtlCol="0">
            <a:spAutoFit/>
          </a:bodyPr>
          <a:lstStyle/>
          <a:p>
            <a:r>
              <a:rPr lang="en-US" altLang="zh-CN" dirty="0"/>
              <a:t>Complex plane</a:t>
            </a:r>
            <a:endParaRPr lang="zh-CN" altLang="en-US" dirty="0"/>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63C38183-4338-487E-9EE0-183EDA58B283}"/>
                  </a:ext>
                </a:extLst>
              </p:cNvPr>
              <p:cNvSpPr/>
              <p:nvPr/>
            </p:nvSpPr>
            <p:spPr>
              <a:xfrm>
                <a:off x="8675326" y="2192381"/>
                <a:ext cx="3374435" cy="338554"/>
              </a:xfrm>
              <a:prstGeom prst="rect">
                <a:avLst/>
              </a:prstGeom>
            </p:spPr>
            <p:txBody>
              <a:bodyPr wrap="square">
                <a:spAutoFit/>
              </a:bodyPr>
              <a:lstStyle/>
              <a:p>
                <a14:m>
                  <m:oMath xmlns:m="http://schemas.openxmlformats.org/officeDocument/2006/math">
                    <m:r>
                      <a:rPr lang="en-US" altLang="zh-CN" sz="1600" i="1" smtClean="0">
                        <a:latin typeface="Cambria Math" panose="02040503050406030204" pitchFamily="18" charset="0"/>
                      </a:rPr>
                      <m:t>𝛾</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𝑅</m:t>
                    </m:r>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 </m:t>
                    </m:r>
                  </m:oMath>
                </a14:m>
                <a:r>
                  <a:rPr lang="en-US" altLang="zh-CN" sz="1600" dirty="0"/>
                  <a:t>– intrinsic damping</a:t>
                </a:r>
                <a:endParaRPr lang="zh-CN" altLang="en-US" sz="1600" dirty="0"/>
              </a:p>
            </p:txBody>
          </p:sp>
        </mc:Choice>
        <mc:Fallback xmlns="">
          <p:sp>
            <p:nvSpPr>
              <p:cNvPr id="22" name="矩形 21">
                <a:extLst>
                  <a:ext uri="{FF2B5EF4-FFF2-40B4-BE49-F238E27FC236}">
                    <a16:creationId xmlns:a16="http://schemas.microsoft.com/office/drawing/2014/main" id="{63C38183-4338-487E-9EE0-183EDA58B283}"/>
                  </a:ext>
                </a:extLst>
              </p:cNvPr>
              <p:cNvSpPr>
                <a:spLocks noRot="1" noChangeAspect="1" noMove="1" noResize="1" noEditPoints="1" noAdjustHandles="1" noChangeArrowheads="1" noChangeShapeType="1" noTextEdit="1"/>
              </p:cNvSpPr>
              <p:nvPr/>
            </p:nvSpPr>
            <p:spPr>
              <a:xfrm>
                <a:off x="8675326" y="2192381"/>
                <a:ext cx="3374435" cy="338554"/>
              </a:xfrm>
              <a:prstGeom prst="rect">
                <a:avLst/>
              </a:prstGeom>
              <a:blipFill>
                <a:blip r:embed="rId5"/>
                <a:stretch>
                  <a:fillRect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936956A0-4229-4E31-ABF2-416D84C9F2F4}"/>
                  </a:ext>
                </a:extLst>
              </p:cNvPr>
              <p:cNvSpPr/>
              <p:nvPr/>
            </p:nvSpPr>
            <p:spPr>
              <a:xfrm>
                <a:off x="8675326" y="1749481"/>
                <a:ext cx="3524013" cy="338554"/>
              </a:xfrm>
              <a:prstGeom prst="rect">
                <a:avLst/>
              </a:prstGeom>
            </p:spPr>
            <p:txBody>
              <a:bodyPr wrap="square">
                <a:spAutoFit/>
              </a:bodyPr>
              <a:lstStyle/>
              <a:p>
                <a14:m>
                  <m:oMath xmlns:m="http://schemas.openxmlformats.org/officeDocument/2006/math">
                    <m:r>
                      <a:rPr lang="en-US" altLang="zh-CN" sz="1600" b="0" i="1" smtClean="0">
                        <a:latin typeface="Cambria Math" panose="02040503050406030204" pitchFamily="18" charset="0"/>
                      </a:rPr>
                      <m:t>𝜅</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𝑍</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/4</m:t>
                    </m:r>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 </m:t>
                    </m:r>
                  </m:oMath>
                </a14:m>
                <a:r>
                  <a:rPr lang="en-US" altLang="zh-CN" sz="1600" dirty="0"/>
                  <a:t>– external damping</a:t>
                </a:r>
                <a:endParaRPr lang="zh-CN" altLang="en-US" sz="1600" dirty="0"/>
              </a:p>
            </p:txBody>
          </p:sp>
        </mc:Choice>
        <mc:Fallback xmlns="">
          <p:sp>
            <p:nvSpPr>
              <p:cNvPr id="23" name="矩形 22">
                <a:extLst>
                  <a:ext uri="{FF2B5EF4-FFF2-40B4-BE49-F238E27FC236}">
                    <a16:creationId xmlns:a16="http://schemas.microsoft.com/office/drawing/2014/main" id="{936956A0-4229-4E31-ABF2-416D84C9F2F4}"/>
                  </a:ext>
                </a:extLst>
              </p:cNvPr>
              <p:cNvSpPr>
                <a:spLocks noRot="1" noChangeAspect="1" noMove="1" noResize="1" noEditPoints="1" noAdjustHandles="1" noChangeArrowheads="1" noChangeShapeType="1" noTextEdit="1"/>
              </p:cNvSpPr>
              <p:nvPr/>
            </p:nvSpPr>
            <p:spPr>
              <a:xfrm>
                <a:off x="8675326" y="1749481"/>
                <a:ext cx="3524013" cy="338554"/>
              </a:xfrm>
              <a:prstGeom prst="rect">
                <a:avLst/>
              </a:prstGeom>
              <a:blipFill>
                <a:blip r:embed="rId6"/>
                <a:stretch>
                  <a:fillRect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690BC805-7FED-49D4-B4B3-8D430A1C6644}"/>
                  </a:ext>
                </a:extLst>
              </p:cNvPr>
              <p:cNvSpPr/>
              <p:nvPr/>
            </p:nvSpPr>
            <p:spPr>
              <a:xfrm>
                <a:off x="8675326" y="1273943"/>
                <a:ext cx="3628992" cy="361766"/>
              </a:xfrm>
              <a:prstGeom prst="rect">
                <a:avLst/>
              </a:prstGeom>
            </p:spPr>
            <p:txBody>
              <a:bodyPr wrap="square">
                <a:spAutoFit/>
              </a:bodyPr>
              <a:lstStyle/>
              <a:p>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𝜔</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=1/</m:t>
                    </m:r>
                    <m:rad>
                      <m:radPr>
                        <m:degHide m:val="on"/>
                        <m:ctrlPr>
                          <a:rPr lang="en-US" altLang="zh-CN" sz="1600" b="0" i="1" smtClean="0">
                            <a:latin typeface="Cambria Math" panose="02040503050406030204" pitchFamily="18" charset="0"/>
                          </a:rPr>
                        </m:ctrlPr>
                      </m:radPr>
                      <m:deg/>
                      <m:e>
                        <m:r>
                          <a:rPr lang="en-US" altLang="zh-CN" sz="1600" b="0" i="1" smtClean="0">
                            <a:latin typeface="Cambria Math" panose="02040503050406030204" pitchFamily="18" charset="0"/>
                          </a:rPr>
                          <m:t>𝐿𝐶</m:t>
                        </m:r>
                      </m:e>
                    </m:rad>
                  </m:oMath>
                </a14:m>
                <a:r>
                  <a:rPr lang="zh-CN" altLang="en-US" sz="1600" dirty="0"/>
                  <a:t> </a:t>
                </a:r>
                <a14:m>
                  <m:oMath xmlns:m="http://schemas.openxmlformats.org/officeDocument/2006/math">
                    <m:r>
                      <m:rPr>
                        <m:nor/>
                      </m:rPr>
                      <a:rPr lang="en-US" altLang="zh-CN" sz="1600" dirty="0"/>
                      <m:t>– </m:t>
                    </m:r>
                    <m:r>
                      <m:rPr>
                        <m:nor/>
                      </m:rPr>
                      <a:rPr lang="en-US" altLang="zh-CN" sz="1600" dirty="0"/>
                      <m:t>resonance</m:t>
                    </m:r>
                    <m:r>
                      <m:rPr>
                        <m:nor/>
                      </m:rPr>
                      <a:rPr lang="en-US" altLang="zh-CN" sz="1600" dirty="0"/>
                      <m:t> </m:t>
                    </m:r>
                    <m:r>
                      <m:rPr>
                        <m:nor/>
                      </m:rPr>
                      <a:rPr lang="en-US" altLang="zh-CN" sz="1600" dirty="0"/>
                      <m:t>frequency</m:t>
                    </m:r>
                  </m:oMath>
                </a14:m>
                <a:endParaRPr lang="zh-CN" altLang="en-US" sz="1600" dirty="0"/>
              </a:p>
            </p:txBody>
          </p:sp>
        </mc:Choice>
        <mc:Fallback xmlns="">
          <p:sp>
            <p:nvSpPr>
              <p:cNvPr id="24" name="矩形 23">
                <a:extLst>
                  <a:ext uri="{FF2B5EF4-FFF2-40B4-BE49-F238E27FC236}">
                    <a16:creationId xmlns:a16="http://schemas.microsoft.com/office/drawing/2014/main" id="{690BC805-7FED-49D4-B4B3-8D430A1C6644}"/>
                  </a:ext>
                </a:extLst>
              </p:cNvPr>
              <p:cNvSpPr>
                <a:spLocks noRot="1" noChangeAspect="1" noMove="1" noResize="1" noEditPoints="1" noAdjustHandles="1" noChangeArrowheads="1" noChangeShapeType="1" noTextEdit="1"/>
              </p:cNvSpPr>
              <p:nvPr/>
            </p:nvSpPr>
            <p:spPr>
              <a:xfrm>
                <a:off x="8675326" y="1273943"/>
                <a:ext cx="3628992" cy="361766"/>
              </a:xfrm>
              <a:prstGeom prst="rect">
                <a:avLst/>
              </a:prstGeom>
              <a:blipFill>
                <a:blip r:embed="rId7"/>
                <a:stretch>
                  <a:fillRect b="-11864"/>
                </a:stretch>
              </a:blipFill>
            </p:spPr>
            <p:txBody>
              <a:bodyPr/>
              <a:lstStyle/>
              <a:p>
                <a:r>
                  <a:rPr lang="zh-CN" altLang="en-US">
                    <a:noFill/>
                  </a:rPr>
                  <a:t> </a:t>
                </a:r>
              </a:p>
            </p:txBody>
          </p:sp>
        </mc:Fallback>
      </mc:AlternateContent>
      <p:pic>
        <p:nvPicPr>
          <p:cNvPr id="18" name="图形 17" descr="无穷大">
            <a:hlinkClick r:id="rId8" action="ppaction://hlinksldjump"/>
            <a:extLst>
              <a:ext uri="{FF2B5EF4-FFF2-40B4-BE49-F238E27FC236}">
                <a16:creationId xmlns:a16="http://schemas.microsoft.com/office/drawing/2014/main" id="{CDF94B8F-A22D-4ED7-84CA-3AE6A72458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472429683"/>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124E427-C072-45B2-BE06-771A1E62F8AE}"/>
              </a:ext>
            </a:extLst>
          </p:cNvPr>
          <p:cNvPicPr>
            <a:picLocks noChangeAspect="1"/>
          </p:cNvPicPr>
          <p:nvPr/>
        </p:nvPicPr>
        <p:blipFill>
          <a:blip r:embed="rId2"/>
          <a:stretch>
            <a:fillRect/>
          </a:stretch>
        </p:blipFill>
        <p:spPr>
          <a:xfrm>
            <a:off x="2338665" y="1458000"/>
            <a:ext cx="7514669" cy="5400000"/>
          </a:xfrm>
          <a:prstGeom prst="rect">
            <a:avLst/>
          </a:prstGeom>
        </p:spPr>
      </p:pic>
      <p:sp>
        <p:nvSpPr>
          <p:cNvPr id="4" name="标题 1">
            <a:extLst>
              <a:ext uri="{FF2B5EF4-FFF2-40B4-BE49-F238E27FC236}">
                <a16:creationId xmlns:a16="http://schemas.microsoft.com/office/drawing/2014/main" id="{70C50676-0552-4775-A2A9-51CE832F2EC6}"/>
              </a:ext>
            </a:extLst>
          </p:cNvPr>
          <p:cNvSpPr>
            <a:spLocks noGrp="1"/>
          </p:cNvSpPr>
          <p:nvPr>
            <p:ph type="title"/>
          </p:nvPr>
        </p:nvSpPr>
        <p:spPr>
          <a:xfrm>
            <a:off x="838200" y="1"/>
            <a:ext cx="10515600" cy="942680"/>
          </a:xfrm>
        </p:spPr>
        <p:txBody>
          <a:bodyPr>
            <a:normAutofit/>
          </a:bodyPr>
          <a:lstStyle/>
          <a:p>
            <a:r>
              <a:rPr lang="en-US" altLang="zh-CN" sz="3600" dirty="0">
                <a:solidFill>
                  <a:schemeClr val="accent1">
                    <a:lumMod val="75000"/>
                  </a:schemeClr>
                </a:solidFill>
              </a:rPr>
              <a:t>Negative damping/resistance (2)</a:t>
            </a:r>
            <a:endParaRPr lang="zh-CN" altLang="en-US" sz="3600" dirty="0">
              <a:solidFill>
                <a:schemeClr val="accent1">
                  <a:lumMod val="75000"/>
                </a:schemeClr>
              </a:solidFill>
            </a:endParaRPr>
          </a:p>
        </p:txBody>
      </p:sp>
      <p:sp>
        <p:nvSpPr>
          <p:cNvPr id="6" name="文本框 5">
            <a:extLst>
              <a:ext uri="{FF2B5EF4-FFF2-40B4-BE49-F238E27FC236}">
                <a16:creationId xmlns:a16="http://schemas.microsoft.com/office/drawing/2014/main" id="{B301A816-A4D5-46B2-9CDD-DA0F2277B5F9}"/>
              </a:ext>
            </a:extLst>
          </p:cNvPr>
          <p:cNvSpPr txBox="1"/>
          <p:nvPr/>
        </p:nvSpPr>
        <p:spPr>
          <a:xfrm>
            <a:off x="838200" y="942681"/>
            <a:ext cx="2589170" cy="400110"/>
          </a:xfrm>
          <a:prstGeom prst="rect">
            <a:avLst/>
          </a:prstGeom>
          <a:noFill/>
        </p:spPr>
        <p:txBody>
          <a:bodyPr wrap="none" rtlCol="0">
            <a:spAutoFit/>
          </a:bodyPr>
          <a:lstStyle/>
          <a:p>
            <a:r>
              <a:rPr lang="en-US" altLang="zh-CN" sz="2000" dirty="0"/>
              <a:t>Coherent coupling case</a:t>
            </a:r>
            <a:endParaRPr lang="zh-CN" altLang="en-US" sz="2000" dirty="0"/>
          </a:p>
        </p:txBody>
      </p:sp>
      <p:sp>
        <p:nvSpPr>
          <p:cNvPr id="7" name="文本框 6">
            <a:extLst>
              <a:ext uri="{FF2B5EF4-FFF2-40B4-BE49-F238E27FC236}">
                <a16:creationId xmlns:a16="http://schemas.microsoft.com/office/drawing/2014/main" id="{20902DA5-A25D-4AB1-A392-2506B4B6C536}"/>
              </a:ext>
            </a:extLst>
          </p:cNvPr>
          <p:cNvSpPr txBox="1"/>
          <p:nvPr/>
        </p:nvSpPr>
        <p:spPr>
          <a:xfrm>
            <a:off x="3860800" y="908941"/>
            <a:ext cx="7789312" cy="369332"/>
          </a:xfrm>
          <a:prstGeom prst="rect">
            <a:avLst/>
          </a:prstGeom>
          <a:noFill/>
        </p:spPr>
        <p:txBody>
          <a:bodyPr wrap="none" rtlCol="0">
            <a:spAutoFit/>
          </a:bodyPr>
          <a:lstStyle/>
          <a:p>
            <a:r>
              <a:rPr lang="en-US" altLang="zh-CN" dirty="0"/>
              <a:t>The S21 trajectory always </a:t>
            </a:r>
            <a:r>
              <a:rPr lang="en-US" altLang="zh-CN" dirty="0">
                <a:solidFill>
                  <a:srgbClr val="FF0000"/>
                </a:solidFill>
              </a:rPr>
              <a:t>exclude</a:t>
            </a:r>
            <a:r>
              <a:rPr lang="en-US" altLang="zh-CN" dirty="0"/>
              <a:t> origin, showing the damping is always positive</a:t>
            </a:r>
            <a:endParaRPr lang="zh-CN" altLang="en-US" dirty="0"/>
          </a:p>
        </p:txBody>
      </p:sp>
      <p:pic>
        <p:nvPicPr>
          <p:cNvPr id="8" name="图形 7" descr="无穷大">
            <a:hlinkClick r:id="rId3" action="ppaction://hlinksldjump"/>
            <a:extLst>
              <a:ext uri="{FF2B5EF4-FFF2-40B4-BE49-F238E27FC236}">
                <a16:creationId xmlns:a16="http://schemas.microsoft.com/office/drawing/2014/main" id="{91185E10-298B-40DC-BCE8-47436AFFC0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4172363673"/>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9B9BF3A-7E42-407E-992B-55093C95A541}"/>
              </a:ext>
            </a:extLst>
          </p:cNvPr>
          <p:cNvPicPr>
            <a:picLocks noChangeAspect="1"/>
          </p:cNvPicPr>
          <p:nvPr/>
        </p:nvPicPr>
        <p:blipFill>
          <a:blip r:embed="rId2"/>
          <a:stretch>
            <a:fillRect/>
          </a:stretch>
        </p:blipFill>
        <p:spPr>
          <a:xfrm>
            <a:off x="2347029" y="1458000"/>
            <a:ext cx="7497942" cy="5400000"/>
          </a:xfrm>
          <a:prstGeom prst="rect">
            <a:avLst/>
          </a:prstGeom>
        </p:spPr>
      </p:pic>
      <p:sp>
        <p:nvSpPr>
          <p:cNvPr id="4" name="标题 1">
            <a:extLst>
              <a:ext uri="{FF2B5EF4-FFF2-40B4-BE49-F238E27FC236}">
                <a16:creationId xmlns:a16="http://schemas.microsoft.com/office/drawing/2014/main" id="{70C50676-0552-4775-A2A9-51CE832F2EC6}"/>
              </a:ext>
            </a:extLst>
          </p:cNvPr>
          <p:cNvSpPr>
            <a:spLocks noGrp="1"/>
          </p:cNvSpPr>
          <p:nvPr>
            <p:ph type="title"/>
          </p:nvPr>
        </p:nvSpPr>
        <p:spPr>
          <a:xfrm>
            <a:off x="838200" y="1"/>
            <a:ext cx="10515600" cy="942680"/>
          </a:xfrm>
        </p:spPr>
        <p:txBody>
          <a:bodyPr>
            <a:normAutofit/>
          </a:bodyPr>
          <a:lstStyle/>
          <a:p>
            <a:r>
              <a:rPr lang="en-US" altLang="zh-CN" sz="3600" dirty="0">
                <a:solidFill>
                  <a:schemeClr val="accent1">
                    <a:lumMod val="75000"/>
                  </a:schemeClr>
                </a:solidFill>
              </a:rPr>
              <a:t>Negative damping/resistance (3)</a:t>
            </a:r>
            <a:endParaRPr lang="zh-CN" altLang="en-US" sz="3600" dirty="0">
              <a:solidFill>
                <a:schemeClr val="accent1">
                  <a:lumMod val="75000"/>
                </a:schemeClr>
              </a:solidFill>
            </a:endParaRPr>
          </a:p>
        </p:txBody>
      </p:sp>
      <p:sp>
        <p:nvSpPr>
          <p:cNvPr id="6" name="文本框 5">
            <a:extLst>
              <a:ext uri="{FF2B5EF4-FFF2-40B4-BE49-F238E27FC236}">
                <a16:creationId xmlns:a16="http://schemas.microsoft.com/office/drawing/2014/main" id="{2E51FE6A-F563-4AC1-A775-F3EDFBEB2310}"/>
              </a:ext>
            </a:extLst>
          </p:cNvPr>
          <p:cNvSpPr txBox="1"/>
          <p:nvPr/>
        </p:nvSpPr>
        <p:spPr>
          <a:xfrm>
            <a:off x="838200" y="942681"/>
            <a:ext cx="2794355" cy="400110"/>
          </a:xfrm>
          <a:prstGeom prst="rect">
            <a:avLst/>
          </a:prstGeom>
          <a:noFill/>
        </p:spPr>
        <p:txBody>
          <a:bodyPr wrap="none" rtlCol="0">
            <a:spAutoFit/>
          </a:bodyPr>
          <a:lstStyle/>
          <a:p>
            <a:r>
              <a:rPr lang="en-US" altLang="zh-CN" sz="2000" dirty="0"/>
              <a:t>Dissipative coupling case</a:t>
            </a:r>
            <a:endParaRPr lang="zh-CN" altLang="en-US" sz="2000" dirty="0"/>
          </a:p>
        </p:txBody>
      </p:sp>
      <p:sp>
        <p:nvSpPr>
          <p:cNvPr id="3" name="矩形 2">
            <a:extLst>
              <a:ext uri="{FF2B5EF4-FFF2-40B4-BE49-F238E27FC236}">
                <a16:creationId xmlns:a16="http://schemas.microsoft.com/office/drawing/2014/main" id="{FD64A992-E01D-4A0C-ABF7-33657EEC5F77}"/>
              </a:ext>
            </a:extLst>
          </p:cNvPr>
          <p:cNvSpPr/>
          <p:nvPr/>
        </p:nvSpPr>
        <p:spPr>
          <a:xfrm>
            <a:off x="2940050" y="4037330"/>
            <a:ext cx="1859280" cy="4356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DDCA7B3-E37D-43B5-840C-B3D5E74B317F}"/>
              </a:ext>
            </a:extLst>
          </p:cNvPr>
          <p:cNvSpPr/>
          <p:nvPr/>
        </p:nvSpPr>
        <p:spPr>
          <a:xfrm>
            <a:off x="5621021" y="5201920"/>
            <a:ext cx="1173480" cy="1186179"/>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5093F8D-B026-422D-B432-41C737926AA2}"/>
              </a:ext>
            </a:extLst>
          </p:cNvPr>
          <p:cNvSpPr/>
          <p:nvPr/>
        </p:nvSpPr>
        <p:spPr>
          <a:xfrm>
            <a:off x="7053581" y="5201920"/>
            <a:ext cx="1173480" cy="1186179"/>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5BA1A96-7DE9-467F-B40B-79835B00D912}"/>
              </a:ext>
            </a:extLst>
          </p:cNvPr>
          <p:cNvSpPr/>
          <p:nvPr/>
        </p:nvSpPr>
        <p:spPr>
          <a:xfrm>
            <a:off x="4197350" y="5191760"/>
            <a:ext cx="1173480" cy="1186179"/>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69A8EFA9-CD51-4468-9D9C-0810FEAF2921}"/>
              </a:ext>
            </a:extLst>
          </p:cNvPr>
          <p:cNvSpPr txBox="1"/>
          <p:nvPr/>
        </p:nvSpPr>
        <p:spPr>
          <a:xfrm>
            <a:off x="4295320" y="4894143"/>
            <a:ext cx="1196161" cy="307777"/>
          </a:xfrm>
          <a:prstGeom prst="rect">
            <a:avLst/>
          </a:prstGeom>
          <a:noFill/>
        </p:spPr>
        <p:txBody>
          <a:bodyPr wrap="none" rtlCol="0">
            <a:spAutoFit/>
          </a:bodyPr>
          <a:lstStyle/>
          <a:p>
            <a:r>
              <a:rPr lang="en-US" altLang="zh-CN" sz="1400" dirty="0"/>
              <a:t>Zero damping</a:t>
            </a:r>
            <a:endParaRPr lang="zh-CN" altLang="en-US" sz="1400" dirty="0"/>
          </a:p>
        </p:txBody>
      </p:sp>
      <p:sp>
        <p:nvSpPr>
          <p:cNvPr id="11" name="文本框 10">
            <a:extLst>
              <a:ext uri="{FF2B5EF4-FFF2-40B4-BE49-F238E27FC236}">
                <a16:creationId xmlns:a16="http://schemas.microsoft.com/office/drawing/2014/main" id="{F1EAF4C2-5E11-455C-A6EA-A4EFBCB3B032}"/>
              </a:ext>
            </a:extLst>
          </p:cNvPr>
          <p:cNvSpPr txBox="1"/>
          <p:nvPr/>
        </p:nvSpPr>
        <p:spPr>
          <a:xfrm>
            <a:off x="7118406" y="4894143"/>
            <a:ext cx="1196161" cy="307777"/>
          </a:xfrm>
          <a:prstGeom prst="rect">
            <a:avLst/>
          </a:prstGeom>
          <a:noFill/>
        </p:spPr>
        <p:txBody>
          <a:bodyPr wrap="none" rtlCol="0">
            <a:spAutoFit/>
          </a:bodyPr>
          <a:lstStyle/>
          <a:p>
            <a:r>
              <a:rPr lang="en-US" altLang="zh-CN" sz="1400" dirty="0"/>
              <a:t>Zero damping</a:t>
            </a:r>
            <a:endParaRPr lang="zh-CN" altLang="en-US" sz="1400" dirty="0"/>
          </a:p>
        </p:txBody>
      </p:sp>
      <p:sp>
        <p:nvSpPr>
          <p:cNvPr id="12" name="文本框 11">
            <a:extLst>
              <a:ext uri="{FF2B5EF4-FFF2-40B4-BE49-F238E27FC236}">
                <a16:creationId xmlns:a16="http://schemas.microsoft.com/office/drawing/2014/main" id="{A72DF912-6E98-43E8-B774-F5E9BBECFB0A}"/>
              </a:ext>
            </a:extLst>
          </p:cNvPr>
          <p:cNvSpPr txBox="1"/>
          <p:nvPr/>
        </p:nvSpPr>
        <p:spPr>
          <a:xfrm>
            <a:off x="5533966" y="4894143"/>
            <a:ext cx="1552028" cy="307777"/>
          </a:xfrm>
          <a:prstGeom prst="rect">
            <a:avLst/>
          </a:prstGeom>
          <a:noFill/>
        </p:spPr>
        <p:txBody>
          <a:bodyPr wrap="none" rtlCol="0">
            <a:spAutoFit/>
          </a:bodyPr>
          <a:lstStyle/>
          <a:p>
            <a:r>
              <a:rPr lang="en-US" altLang="zh-CN" sz="1400" dirty="0">
                <a:solidFill>
                  <a:srgbClr val="FF0000"/>
                </a:solidFill>
              </a:rPr>
              <a:t>Negative damping</a:t>
            </a:r>
            <a:endParaRPr lang="zh-CN" altLang="en-US" sz="1400" dirty="0">
              <a:solidFill>
                <a:srgbClr val="FF0000"/>
              </a:solidFill>
            </a:endParaRPr>
          </a:p>
        </p:txBody>
      </p:sp>
      <p:sp>
        <p:nvSpPr>
          <p:cNvPr id="13" name="文本框 12">
            <a:extLst>
              <a:ext uri="{FF2B5EF4-FFF2-40B4-BE49-F238E27FC236}">
                <a16:creationId xmlns:a16="http://schemas.microsoft.com/office/drawing/2014/main" id="{158B9859-4885-4672-A9CD-266733E4CE93}"/>
              </a:ext>
            </a:extLst>
          </p:cNvPr>
          <p:cNvSpPr txBox="1"/>
          <p:nvPr/>
        </p:nvSpPr>
        <p:spPr>
          <a:xfrm>
            <a:off x="3632555" y="988099"/>
            <a:ext cx="8648521" cy="369332"/>
          </a:xfrm>
          <a:prstGeom prst="rect">
            <a:avLst/>
          </a:prstGeom>
          <a:noFill/>
        </p:spPr>
        <p:txBody>
          <a:bodyPr wrap="none" rtlCol="0">
            <a:spAutoFit/>
          </a:bodyPr>
          <a:lstStyle/>
          <a:p>
            <a:r>
              <a:rPr lang="en-US" altLang="zh-CN" dirty="0"/>
              <a:t>The S21 trajectory sometimes </a:t>
            </a:r>
            <a:r>
              <a:rPr lang="en-US" altLang="zh-CN" dirty="0">
                <a:solidFill>
                  <a:srgbClr val="FF0000"/>
                </a:solidFill>
              </a:rPr>
              <a:t>include</a:t>
            </a:r>
            <a:r>
              <a:rPr lang="en-US" altLang="zh-CN" dirty="0"/>
              <a:t> origin, showing the damping could be zero/negative!</a:t>
            </a:r>
            <a:endParaRPr lang="zh-CN" altLang="en-US" dirty="0"/>
          </a:p>
        </p:txBody>
      </p:sp>
      <p:pic>
        <p:nvPicPr>
          <p:cNvPr id="14" name="图形 13" descr="无穷大">
            <a:hlinkClick r:id="rId3" action="ppaction://hlinksldjump"/>
            <a:extLst>
              <a:ext uri="{FF2B5EF4-FFF2-40B4-BE49-F238E27FC236}">
                <a16:creationId xmlns:a16="http://schemas.microsoft.com/office/drawing/2014/main" id="{842353A0-BF9A-456C-A58D-38937ACA0A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3790186039"/>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629B73A-F4D4-49D5-9391-5DDE26F33EB5}"/>
              </a:ext>
            </a:extLst>
          </p:cNvPr>
          <p:cNvPicPr>
            <a:picLocks noChangeAspect="1"/>
          </p:cNvPicPr>
          <p:nvPr/>
        </p:nvPicPr>
        <p:blipFill>
          <a:blip r:embed="rId2"/>
          <a:stretch>
            <a:fillRect/>
          </a:stretch>
        </p:blipFill>
        <p:spPr>
          <a:xfrm>
            <a:off x="1434706" y="1178472"/>
            <a:ext cx="5494414" cy="1233252"/>
          </a:xfrm>
          <a:prstGeom prst="rect">
            <a:avLst/>
          </a:prstGeom>
        </p:spPr>
      </p:pic>
      <p:pic>
        <p:nvPicPr>
          <p:cNvPr id="5" name="图片 4">
            <a:extLst>
              <a:ext uri="{FF2B5EF4-FFF2-40B4-BE49-F238E27FC236}">
                <a16:creationId xmlns:a16="http://schemas.microsoft.com/office/drawing/2014/main" id="{C7B1B523-5E62-42DB-82BB-336B73C1A202}"/>
              </a:ext>
            </a:extLst>
          </p:cNvPr>
          <p:cNvPicPr>
            <a:picLocks noChangeAspect="1"/>
          </p:cNvPicPr>
          <p:nvPr/>
        </p:nvPicPr>
        <p:blipFill rotWithShape="1">
          <a:blip r:embed="rId3"/>
          <a:srcRect t="6811" b="5508"/>
          <a:stretch/>
        </p:blipFill>
        <p:spPr>
          <a:xfrm>
            <a:off x="1600038" y="2683768"/>
            <a:ext cx="4343563" cy="2585420"/>
          </a:xfrm>
          <a:prstGeom prst="rect">
            <a:avLst/>
          </a:prstGeom>
        </p:spPr>
      </p:pic>
      <p:sp>
        <p:nvSpPr>
          <p:cNvPr id="6" name="文本框 5">
            <a:extLst>
              <a:ext uri="{FF2B5EF4-FFF2-40B4-BE49-F238E27FC236}">
                <a16:creationId xmlns:a16="http://schemas.microsoft.com/office/drawing/2014/main" id="{67F676BA-08CC-46EA-BD7D-DFFCCF4A1CC1}"/>
              </a:ext>
            </a:extLst>
          </p:cNvPr>
          <p:cNvSpPr txBox="1"/>
          <p:nvPr/>
        </p:nvSpPr>
        <p:spPr>
          <a:xfrm>
            <a:off x="6248400" y="2625084"/>
            <a:ext cx="4798108" cy="369332"/>
          </a:xfrm>
          <a:prstGeom prst="rect">
            <a:avLst/>
          </a:prstGeom>
          <a:noFill/>
        </p:spPr>
        <p:txBody>
          <a:bodyPr wrap="none" rtlCol="0">
            <a:spAutoFit/>
          </a:bodyPr>
          <a:lstStyle/>
          <a:p>
            <a:r>
              <a:rPr lang="en-US" altLang="zh-CN" dirty="0"/>
              <a:t>External Q factor </a:t>
            </a:r>
            <a:r>
              <a:rPr lang="en-US" altLang="zh-CN" dirty="0">
                <a:sym typeface="Wingdings" panose="05000000000000000000" pitchFamily="2" charset="2"/>
              </a:rPr>
              <a:t> intrinsic + external damping</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3FC802-3422-44C4-AEF2-59455125C2BD}"/>
                  </a:ext>
                </a:extLst>
              </p:cNvPr>
              <p:cNvSpPr txBox="1"/>
              <p:nvPr/>
            </p:nvSpPr>
            <p:spPr>
              <a:xfrm>
                <a:off x="6248400" y="3234684"/>
                <a:ext cx="4297971" cy="369332"/>
              </a:xfrm>
              <a:prstGeom prst="rect">
                <a:avLst/>
              </a:prstGeom>
              <a:noFill/>
            </p:spPr>
            <p:txBody>
              <a:bodyPr wrap="none" rtlCol="0">
                <a:spAutoFit/>
              </a:bodyPr>
              <a:lstStyle/>
              <a:p>
                <a:r>
                  <a:rPr lang="en-US" altLang="zh-CN" dirty="0"/>
                  <a:t>Unloaded Q factor </a:t>
                </a:r>
                <a:r>
                  <a:rPr lang="en-US" altLang="zh-CN" dirty="0">
                    <a:sym typeface="Wingdings" panose="05000000000000000000" pitchFamily="2" charset="2"/>
                  </a:rPr>
                  <a:t> intrinsic damping </a:t>
                </a:r>
                <a14:m>
                  <m:oMath xmlns:m="http://schemas.openxmlformats.org/officeDocument/2006/math">
                    <m:r>
                      <a:rPr lang="en-US" altLang="zh-CN" i="1">
                        <a:latin typeface="Cambria Math" panose="02040503050406030204" pitchFamily="18" charset="0"/>
                        <a:sym typeface="Wingdings" panose="05000000000000000000" pitchFamily="2" charset="2"/>
                      </a:rPr>
                      <m:t>∝</m:t>
                    </m:r>
                  </m:oMath>
                </a14:m>
                <a:r>
                  <a:rPr lang="zh-CN" altLang="en-US" dirty="0"/>
                  <a:t> </a:t>
                </a:r>
                <a:r>
                  <a:rPr lang="en-US" altLang="zh-CN" dirty="0"/>
                  <a:t>R</a:t>
                </a:r>
                <a:endParaRPr lang="zh-CN" altLang="en-US" dirty="0"/>
              </a:p>
            </p:txBody>
          </p:sp>
        </mc:Choice>
        <mc:Fallback xmlns="">
          <p:sp>
            <p:nvSpPr>
              <p:cNvPr id="7" name="文本框 6">
                <a:extLst>
                  <a:ext uri="{FF2B5EF4-FFF2-40B4-BE49-F238E27FC236}">
                    <a16:creationId xmlns:a16="http://schemas.microsoft.com/office/drawing/2014/main" id="{093FC802-3422-44C4-AEF2-59455125C2BD}"/>
                  </a:ext>
                </a:extLst>
              </p:cNvPr>
              <p:cNvSpPr txBox="1">
                <a:spLocks noRot="1" noChangeAspect="1" noMove="1" noResize="1" noEditPoints="1" noAdjustHandles="1" noChangeArrowheads="1" noChangeShapeType="1" noTextEdit="1"/>
              </p:cNvSpPr>
              <p:nvPr/>
            </p:nvSpPr>
            <p:spPr>
              <a:xfrm>
                <a:off x="6248400" y="3234684"/>
                <a:ext cx="4297971" cy="369332"/>
              </a:xfrm>
              <a:prstGeom prst="rect">
                <a:avLst/>
              </a:prstGeom>
              <a:blipFill>
                <a:blip r:embed="rId4"/>
                <a:stretch>
                  <a:fillRect l="-1135" t="-10000" r="-284" b="-2666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EB19AF8-5A7E-4D79-9130-68D6D16BBB1B}"/>
              </a:ext>
            </a:extLst>
          </p:cNvPr>
          <p:cNvSpPr txBox="1"/>
          <p:nvPr/>
        </p:nvSpPr>
        <p:spPr>
          <a:xfrm>
            <a:off x="6248400" y="3833545"/>
            <a:ext cx="3648756" cy="369332"/>
          </a:xfrm>
          <a:prstGeom prst="rect">
            <a:avLst/>
          </a:prstGeom>
          <a:noFill/>
        </p:spPr>
        <p:txBody>
          <a:bodyPr wrap="none" rtlCol="0">
            <a:spAutoFit/>
          </a:bodyPr>
          <a:lstStyle/>
          <a:p>
            <a:r>
              <a:rPr lang="en-US" altLang="zh-CN" dirty="0"/>
              <a:t>Loaded Q factor </a:t>
            </a:r>
            <a:r>
              <a:rPr lang="en-US" altLang="zh-CN" dirty="0">
                <a:sym typeface="Wingdings" panose="05000000000000000000" pitchFamily="2" charset="2"/>
              </a:rPr>
              <a:t> external damping</a:t>
            </a:r>
            <a:endParaRPr lang="zh-CN" altLang="en-US" dirty="0"/>
          </a:p>
        </p:txBody>
      </p:sp>
      <p:sp>
        <p:nvSpPr>
          <p:cNvPr id="9" name="标题 1">
            <a:extLst>
              <a:ext uri="{FF2B5EF4-FFF2-40B4-BE49-F238E27FC236}">
                <a16:creationId xmlns:a16="http://schemas.microsoft.com/office/drawing/2014/main" id="{91EB0DCA-C3DB-41A5-9314-6F1148130573}"/>
              </a:ext>
            </a:extLst>
          </p:cNvPr>
          <p:cNvSpPr>
            <a:spLocks noGrp="1"/>
          </p:cNvSpPr>
          <p:nvPr>
            <p:ph type="title"/>
          </p:nvPr>
        </p:nvSpPr>
        <p:spPr>
          <a:xfrm>
            <a:off x="838200" y="1"/>
            <a:ext cx="10515600" cy="942680"/>
          </a:xfrm>
        </p:spPr>
        <p:txBody>
          <a:bodyPr>
            <a:normAutofit/>
          </a:bodyPr>
          <a:lstStyle/>
          <a:p>
            <a:r>
              <a:rPr lang="en-US" altLang="zh-CN" sz="3600" dirty="0">
                <a:solidFill>
                  <a:schemeClr val="accent1">
                    <a:lumMod val="75000"/>
                  </a:schemeClr>
                </a:solidFill>
              </a:rPr>
              <a:t>Relation between damping rates and quality factors</a:t>
            </a:r>
            <a:endParaRPr lang="zh-CN" altLang="en-US" sz="3600" dirty="0">
              <a:solidFill>
                <a:schemeClr val="accent1">
                  <a:lumMod val="75000"/>
                </a:schemeClr>
              </a:solidFill>
            </a:endParaRPr>
          </a:p>
        </p:txBody>
      </p:sp>
      <p:sp>
        <p:nvSpPr>
          <p:cNvPr id="10" name="矩形 9">
            <a:extLst>
              <a:ext uri="{FF2B5EF4-FFF2-40B4-BE49-F238E27FC236}">
                <a16:creationId xmlns:a16="http://schemas.microsoft.com/office/drawing/2014/main" id="{4A6D1295-8D19-4661-96F2-92C5685D4411}"/>
              </a:ext>
            </a:extLst>
          </p:cNvPr>
          <p:cNvSpPr/>
          <p:nvPr/>
        </p:nvSpPr>
        <p:spPr>
          <a:xfrm>
            <a:off x="1869440" y="5402732"/>
            <a:ext cx="9062720" cy="276999"/>
          </a:xfrm>
          <a:prstGeom prst="rect">
            <a:avLst/>
          </a:prstGeom>
        </p:spPr>
        <p:txBody>
          <a:bodyPr wrap="square">
            <a:spAutoFit/>
          </a:bodyPr>
          <a:lstStyle/>
          <a:p>
            <a:r>
              <a:rPr lang="en-US" altLang="zh-CN" sz="1200" dirty="0">
                <a:solidFill>
                  <a:srgbClr val="222222"/>
                </a:solidFill>
                <a:latin typeface="Arial" panose="020B0604020202020204" pitchFamily="34" charset="0"/>
              </a:rPr>
              <a:t>Khanna, A. P. S., and Y. </a:t>
            </a:r>
            <a:r>
              <a:rPr lang="en-US" altLang="zh-CN" sz="1200" dirty="0" err="1">
                <a:solidFill>
                  <a:srgbClr val="222222"/>
                </a:solidFill>
                <a:latin typeface="Arial" panose="020B0604020202020204" pitchFamily="34" charset="0"/>
              </a:rPr>
              <a:t>Garault</a:t>
            </a:r>
            <a:r>
              <a:rPr lang="en-US" altLang="zh-CN" sz="1200" dirty="0">
                <a:solidFill>
                  <a:srgbClr val="222222"/>
                </a:solidFill>
                <a:latin typeface="Arial" panose="020B0604020202020204" pitchFamily="34" charset="0"/>
              </a:rPr>
              <a:t>. </a:t>
            </a:r>
            <a:r>
              <a:rPr lang="en-US" altLang="zh-CN" sz="1200" i="1" dirty="0">
                <a:solidFill>
                  <a:srgbClr val="222222"/>
                </a:solidFill>
                <a:latin typeface="Arial" panose="020B0604020202020204" pitchFamily="34" charset="0"/>
              </a:rPr>
              <a:t>IEEE Transactions on Microwave Theory and Techniques</a:t>
            </a:r>
            <a:r>
              <a:rPr lang="en-US" altLang="zh-CN" sz="1200" dirty="0">
                <a:solidFill>
                  <a:srgbClr val="222222"/>
                </a:solidFill>
                <a:latin typeface="Arial" panose="020B0604020202020204" pitchFamily="34" charset="0"/>
              </a:rPr>
              <a:t> 31.3 (1983): 261-264.</a:t>
            </a:r>
            <a:endParaRPr lang="zh-CN" altLang="en-US" sz="120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18826C7-43EE-4655-A831-AC74B8BEF690}"/>
                  </a:ext>
                </a:extLst>
              </p:cNvPr>
              <p:cNvSpPr txBox="1"/>
              <p:nvPr/>
            </p:nvSpPr>
            <p:spPr>
              <a:xfrm>
                <a:off x="6651647" y="4624419"/>
                <a:ext cx="830932"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m:t>
                              </m:r>
                            </m:sub>
                          </m:sSub>
                        </m:num>
                        <m:den>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𝜔</m:t>
                          </m:r>
                        </m:den>
                      </m:f>
                    </m:oMath>
                  </m:oMathPara>
                </a14:m>
                <a:endParaRPr lang="zh-CN" altLang="en-US" dirty="0"/>
              </a:p>
            </p:txBody>
          </p:sp>
        </mc:Choice>
        <mc:Fallback xmlns="">
          <p:sp>
            <p:nvSpPr>
              <p:cNvPr id="11" name="文本框 10">
                <a:extLst>
                  <a:ext uri="{FF2B5EF4-FFF2-40B4-BE49-F238E27FC236}">
                    <a16:creationId xmlns:a16="http://schemas.microsoft.com/office/drawing/2014/main" id="{A18826C7-43EE-4655-A831-AC74B8BEF690}"/>
                  </a:ext>
                </a:extLst>
              </p:cNvPr>
              <p:cNvSpPr txBox="1">
                <a:spLocks noRot="1" noChangeAspect="1" noMove="1" noResize="1" noEditPoints="1" noAdjustHandles="1" noChangeArrowheads="1" noChangeShapeType="1" noTextEdit="1"/>
              </p:cNvSpPr>
              <p:nvPr/>
            </p:nvSpPr>
            <p:spPr>
              <a:xfrm>
                <a:off x="6651647" y="4624419"/>
                <a:ext cx="830932" cy="474361"/>
              </a:xfrm>
              <a:prstGeom prst="rect">
                <a:avLst/>
              </a:prstGeom>
              <a:blipFill>
                <a:blip r:embed="rId5"/>
                <a:stretch>
                  <a:fillRect/>
                </a:stretch>
              </a:blipFill>
            </p:spPr>
            <p:txBody>
              <a:bodyPr/>
              <a:lstStyle/>
              <a:p>
                <a:r>
                  <a:rPr lang="zh-CN" altLang="en-US">
                    <a:noFill/>
                  </a:rPr>
                  <a:t> </a:t>
                </a:r>
              </a:p>
            </p:txBody>
          </p:sp>
        </mc:Fallback>
      </mc:AlternateContent>
      <p:pic>
        <p:nvPicPr>
          <p:cNvPr id="12" name="图形 11" descr="无穷大">
            <a:hlinkClick r:id="rId6" action="ppaction://hlinksldjump"/>
            <a:extLst>
              <a:ext uri="{FF2B5EF4-FFF2-40B4-BE49-F238E27FC236}">
                <a16:creationId xmlns:a16="http://schemas.microsoft.com/office/drawing/2014/main" id="{A5739FE5-DA21-49F8-936D-3905CF4DBB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2865995637"/>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7DB448C-7BD8-43AF-997A-8E86A331B64F}"/>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Linewidth evolution for dissipative coupling</a:t>
            </a:r>
            <a:endParaRPr lang="zh-CN" altLang="en-US" sz="3600" dirty="0">
              <a:solidFill>
                <a:schemeClr val="accent1">
                  <a:lumMod val="75000"/>
                </a:schemeClr>
              </a:solidFill>
            </a:endParaRPr>
          </a:p>
        </p:txBody>
      </p:sp>
      <p:pic>
        <p:nvPicPr>
          <p:cNvPr id="5" name="图片 4">
            <a:extLst>
              <a:ext uri="{FF2B5EF4-FFF2-40B4-BE49-F238E27FC236}">
                <a16:creationId xmlns:a16="http://schemas.microsoft.com/office/drawing/2014/main" id="{D7A5A545-4C84-4639-955C-3F642FB6C24B}"/>
              </a:ext>
            </a:extLst>
          </p:cNvPr>
          <p:cNvPicPr>
            <a:picLocks noChangeAspect="1"/>
          </p:cNvPicPr>
          <p:nvPr/>
        </p:nvPicPr>
        <p:blipFill rotWithShape="1">
          <a:blip r:embed="rId2"/>
          <a:srcRect l="45354"/>
          <a:stretch/>
        </p:blipFill>
        <p:spPr>
          <a:xfrm>
            <a:off x="838200" y="942681"/>
            <a:ext cx="3586480" cy="5601106"/>
          </a:xfrm>
          <a:prstGeom prst="rect">
            <a:avLst/>
          </a:prstGeom>
        </p:spPr>
      </p:pic>
      <p:pic>
        <p:nvPicPr>
          <p:cNvPr id="3" name="图片 2" descr="地图的截图&#10;&#10;描述已自动生成">
            <a:extLst>
              <a:ext uri="{FF2B5EF4-FFF2-40B4-BE49-F238E27FC236}">
                <a16:creationId xmlns:a16="http://schemas.microsoft.com/office/drawing/2014/main" id="{35F7D78D-7532-4B89-8CDF-A5ECD48EC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182" y="2246714"/>
            <a:ext cx="5269230" cy="3173730"/>
          </a:xfrm>
          <a:prstGeom prst="rect">
            <a:avLst/>
          </a:prstGeom>
        </p:spPr>
      </p:pic>
      <p:sp>
        <p:nvSpPr>
          <p:cNvPr id="6" name="文本框 5">
            <a:extLst>
              <a:ext uri="{FF2B5EF4-FFF2-40B4-BE49-F238E27FC236}">
                <a16:creationId xmlns:a16="http://schemas.microsoft.com/office/drawing/2014/main" id="{C60159E0-435D-4D16-A40D-47CF6F58B11A}"/>
              </a:ext>
            </a:extLst>
          </p:cNvPr>
          <p:cNvSpPr txBox="1"/>
          <p:nvPr/>
        </p:nvSpPr>
        <p:spPr>
          <a:xfrm>
            <a:off x="7997250" y="1877382"/>
            <a:ext cx="2121093" cy="369332"/>
          </a:xfrm>
          <a:prstGeom prst="rect">
            <a:avLst/>
          </a:prstGeom>
          <a:noFill/>
        </p:spPr>
        <p:txBody>
          <a:bodyPr wrap="none" rtlCol="0">
            <a:spAutoFit/>
          </a:bodyPr>
          <a:lstStyle/>
          <a:p>
            <a:r>
              <a:rPr lang="en-US" altLang="zh-CN" dirty="0"/>
              <a:t>Linewidth evolution</a:t>
            </a:r>
            <a:endParaRPr lang="zh-CN" altLang="en-US" dirty="0"/>
          </a:p>
        </p:txBody>
      </p:sp>
      <p:pic>
        <p:nvPicPr>
          <p:cNvPr id="7" name="图形 6" descr="无穷大">
            <a:hlinkClick r:id="rId4" action="ppaction://hlinksldjump"/>
            <a:extLst>
              <a:ext uri="{FF2B5EF4-FFF2-40B4-BE49-F238E27FC236}">
                <a16:creationId xmlns:a16="http://schemas.microsoft.com/office/drawing/2014/main" id="{540C75E2-2745-4950-9983-78B8E4EBDD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6132" y="0"/>
            <a:ext cx="914400" cy="914400"/>
          </a:xfrm>
          <a:prstGeom prst="rect">
            <a:avLst/>
          </a:prstGeom>
        </p:spPr>
      </p:pic>
      <p:sp>
        <p:nvSpPr>
          <p:cNvPr id="8" name="文本框 7">
            <a:extLst>
              <a:ext uri="{FF2B5EF4-FFF2-40B4-BE49-F238E27FC236}">
                <a16:creationId xmlns:a16="http://schemas.microsoft.com/office/drawing/2014/main" id="{21F1E8B5-72B9-4EFD-8F30-94C36223B4A3}"/>
              </a:ext>
            </a:extLst>
          </p:cNvPr>
          <p:cNvSpPr txBox="1"/>
          <p:nvPr/>
        </p:nvSpPr>
        <p:spPr>
          <a:xfrm>
            <a:off x="4577805" y="2468880"/>
            <a:ext cx="1845377" cy="646331"/>
          </a:xfrm>
          <a:prstGeom prst="rect">
            <a:avLst/>
          </a:prstGeom>
          <a:noFill/>
        </p:spPr>
        <p:txBody>
          <a:bodyPr wrap="none" rtlCol="0">
            <a:spAutoFit/>
          </a:bodyPr>
          <a:lstStyle/>
          <a:p>
            <a:r>
              <a:rPr lang="en-US" altLang="zh-CN" dirty="0"/>
              <a:t>Taking phase </a:t>
            </a:r>
          </a:p>
          <a:p>
            <a:r>
              <a:rPr lang="en-US" altLang="zh-CN" dirty="0"/>
              <a:t>into consideration</a:t>
            </a:r>
            <a:endParaRPr lang="zh-CN" altLang="en-US" dirty="0"/>
          </a:p>
        </p:txBody>
      </p:sp>
      <p:sp>
        <p:nvSpPr>
          <p:cNvPr id="9" name="箭头: 右 8">
            <a:extLst>
              <a:ext uri="{FF2B5EF4-FFF2-40B4-BE49-F238E27FC236}">
                <a16:creationId xmlns:a16="http://schemas.microsoft.com/office/drawing/2014/main" id="{305B80F3-02B1-4907-AEF2-E9BF3F5B4905}"/>
              </a:ext>
            </a:extLst>
          </p:cNvPr>
          <p:cNvSpPr/>
          <p:nvPr/>
        </p:nvSpPr>
        <p:spPr>
          <a:xfrm>
            <a:off x="4727157" y="3591263"/>
            <a:ext cx="1368843" cy="228897"/>
          </a:xfrm>
          <a:prstGeom prst="rightArrow">
            <a:avLst>
              <a:gd name="adj1" fmla="val 50000"/>
              <a:gd name="adj2" fmla="val 23379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0806472"/>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7DB448C-7BD8-43AF-997A-8E86A331B64F}"/>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Fano Resonance</a:t>
            </a:r>
            <a:endParaRPr lang="zh-CN" altLang="en-US" sz="3600" dirty="0">
              <a:solidFill>
                <a:schemeClr val="accent1">
                  <a:lumMod val="75000"/>
                </a:schemeClr>
              </a:solidFill>
            </a:endParaRPr>
          </a:p>
        </p:txBody>
      </p:sp>
      <p:sp>
        <p:nvSpPr>
          <p:cNvPr id="2" name="矩形 1">
            <a:extLst>
              <a:ext uri="{FF2B5EF4-FFF2-40B4-BE49-F238E27FC236}">
                <a16:creationId xmlns:a16="http://schemas.microsoft.com/office/drawing/2014/main" id="{18B7673F-340E-4F14-A523-490CC8A7B8A1}"/>
              </a:ext>
            </a:extLst>
          </p:cNvPr>
          <p:cNvSpPr/>
          <p:nvPr/>
        </p:nvSpPr>
        <p:spPr>
          <a:xfrm>
            <a:off x="838200" y="1181854"/>
            <a:ext cx="10302820" cy="369332"/>
          </a:xfrm>
          <a:prstGeom prst="rect">
            <a:avLst/>
          </a:prstGeom>
        </p:spPr>
        <p:txBody>
          <a:bodyPr wrap="none">
            <a:spAutoFit/>
          </a:bodyPr>
          <a:lstStyle/>
          <a:p>
            <a:r>
              <a:rPr lang="en-US" altLang="zh-CN" dirty="0"/>
              <a:t>In 1961, </a:t>
            </a:r>
            <a:r>
              <a:rPr lang="zh-CN" altLang="en-US" dirty="0"/>
              <a:t>Ugo Fano </a:t>
            </a:r>
            <a:r>
              <a:rPr lang="en-US" altLang="zh-CN" dirty="0"/>
              <a:t>discovered a distinctly </a:t>
            </a:r>
            <a:r>
              <a:rPr lang="en-US" altLang="zh-CN" u="sng" dirty="0"/>
              <a:t>asymmetric</a:t>
            </a:r>
            <a:r>
              <a:rPr lang="en-US" altLang="zh-CN" dirty="0"/>
              <a:t> shape while studying the autoionizing states of atoms. </a:t>
            </a:r>
            <a:endParaRPr lang="zh-CN" altLang="en-US" dirty="0"/>
          </a:p>
        </p:txBody>
      </p:sp>
      <p:sp>
        <p:nvSpPr>
          <p:cNvPr id="3" name="文本框 2">
            <a:extLst>
              <a:ext uri="{FF2B5EF4-FFF2-40B4-BE49-F238E27FC236}">
                <a16:creationId xmlns:a16="http://schemas.microsoft.com/office/drawing/2014/main" id="{CCB49FB8-9128-4859-AB88-0C410D5D2428}"/>
              </a:ext>
            </a:extLst>
          </p:cNvPr>
          <p:cNvSpPr txBox="1"/>
          <p:nvPr/>
        </p:nvSpPr>
        <p:spPr>
          <a:xfrm flipH="1">
            <a:off x="985520" y="2219961"/>
            <a:ext cx="6004560" cy="369332"/>
          </a:xfrm>
          <a:prstGeom prst="rect">
            <a:avLst/>
          </a:prstGeom>
          <a:noFill/>
        </p:spPr>
        <p:txBody>
          <a:bodyPr wrap="square" rtlCol="0">
            <a:spAutoFit/>
          </a:bodyPr>
          <a:lstStyle/>
          <a:p>
            <a:r>
              <a:rPr lang="en-US" altLang="zh-CN" dirty="0"/>
              <a:t>Characteristic : One discrete state and one continuum</a:t>
            </a:r>
            <a:endParaRPr lang="zh-CN" altLang="en-US" dirty="0"/>
          </a:p>
        </p:txBody>
      </p:sp>
      <p:pic>
        <p:nvPicPr>
          <p:cNvPr id="6" name="图片 5">
            <a:extLst>
              <a:ext uri="{FF2B5EF4-FFF2-40B4-BE49-F238E27FC236}">
                <a16:creationId xmlns:a16="http://schemas.microsoft.com/office/drawing/2014/main" id="{CEB84DEC-1912-4FBC-A2F0-769E0486FB64}"/>
              </a:ext>
            </a:extLst>
          </p:cNvPr>
          <p:cNvPicPr>
            <a:picLocks noChangeAspect="1"/>
          </p:cNvPicPr>
          <p:nvPr/>
        </p:nvPicPr>
        <p:blipFill>
          <a:blip r:embed="rId2"/>
          <a:stretch>
            <a:fillRect/>
          </a:stretch>
        </p:blipFill>
        <p:spPr>
          <a:xfrm>
            <a:off x="985520" y="2858626"/>
            <a:ext cx="3284505" cy="3314987"/>
          </a:xfrm>
          <a:prstGeom prst="rect">
            <a:avLst/>
          </a:prstGeom>
        </p:spPr>
      </p:pic>
      <p:pic>
        <p:nvPicPr>
          <p:cNvPr id="7" name="图片 6">
            <a:extLst>
              <a:ext uri="{FF2B5EF4-FFF2-40B4-BE49-F238E27FC236}">
                <a16:creationId xmlns:a16="http://schemas.microsoft.com/office/drawing/2014/main" id="{071448F7-F9D2-4AD4-8B88-46365168EB62}"/>
              </a:ext>
            </a:extLst>
          </p:cNvPr>
          <p:cNvPicPr>
            <a:picLocks noChangeAspect="1"/>
          </p:cNvPicPr>
          <p:nvPr/>
        </p:nvPicPr>
        <p:blipFill>
          <a:blip r:embed="rId3"/>
          <a:stretch>
            <a:fillRect/>
          </a:stretch>
        </p:blipFill>
        <p:spPr>
          <a:xfrm>
            <a:off x="6875409" y="2056450"/>
            <a:ext cx="2093135" cy="876104"/>
          </a:xfrm>
          <a:prstGeom prst="rect">
            <a:avLst/>
          </a:prstGeom>
        </p:spPr>
      </p:pic>
      <p:sp>
        <p:nvSpPr>
          <p:cNvPr id="8" name="文本框 7">
            <a:extLst>
              <a:ext uri="{FF2B5EF4-FFF2-40B4-BE49-F238E27FC236}">
                <a16:creationId xmlns:a16="http://schemas.microsoft.com/office/drawing/2014/main" id="{C1F8F911-E46D-490A-8641-580DDDA5084F}"/>
              </a:ext>
            </a:extLst>
          </p:cNvPr>
          <p:cNvSpPr txBox="1"/>
          <p:nvPr/>
        </p:nvSpPr>
        <p:spPr>
          <a:xfrm>
            <a:off x="5379929" y="3345378"/>
            <a:ext cx="4495141" cy="923330"/>
          </a:xfrm>
          <a:prstGeom prst="rect">
            <a:avLst/>
          </a:prstGeom>
          <a:noFill/>
        </p:spPr>
        <p:txBody>
          <a:bodyPr wrap="none" rtlCol="0">
            <a:spAutoFit/>
          </a:bodyPr>
          <a:lstStyle/>
          <a:p>
            <a:r>
              <a:rPr lang="en-US" altLang="zh-CN" dirty="0"/>
              <a:t>In our case: </a:t>
            </a:r>
          </a:p>
          <a:p>
            <a:pPr lvl="2"/>
            <a:r>
              <a:rPr lang="en-US" altLang="zh-CN" dirty="0"/>
              <a:t>travelling wave </a:t>
            </a:r>
            <a:r>
              <a:rPr lang="en-US" altLang="zh-CN" dirty="0">
                <a:sym typeface="Wingdings" panose="05000000000000000000" pitchFamily="2" charset="2"/>
              </a:rPr>
              <a:t>  continuum states</a:t>
            </a:r>
          </a:p>
          <a:p>
            <a:pPr lvl="2"/>
            <a:r>
              <a:rPr lang="en-US" altLang="zh-CN" dirty="0">
                <a:sym typeface="Wingdings" panose="05000000000000000000" pitchFamily="2" charset="2"/>
              </a:rPr>
              <a:t>SRR  discrete state</a:t>
            </a:r>
            <a:endParaRPr lang="zh-CN" altLang="en-US" dirty="0"/>
          </a:p>
        </p:txBody>
      </p:sp>
      <p:pic>
        <p:nvPicPr>
          <p:cNvPr id="9" name="图片 8">
            <a:extLst>
              <a:ext uri="{FF2B5EF4-FFF2-40B4-BE49-F238E27FC236}">
                <a16:creationId xmlns:a16="http://schemas.microsoft.com/office/drawing/2014/main" id="{058AE3E5-138D-4511-97F7-119DAB21995E}"/>
              </a:ext>
            </a:extLst>
          </p:cNvPr>
          <p:cNvPicPr>
            <a:picLocks noChangeAspect="1"/>
          </p:cNvPicPr>
          <p:nvPr/>
        </p:nvPicPr>
        <p:blipFill>
          <a:blip r:embed="rId4"/>
          <a:stretch>
            <a:fillRect/>
          </a:stretch>
        </p:blipFill>
        <p:spPr>
          <a:xfrm>
            <a:off x="5629998" y="4800866"/>
            <a:ext cx="3995002" cy="1949451"/>
          </a:xfrm>
          <a:prstGeom prst="rect">
            <a:avLst/>
          </a:prstGeom>
        </p:spPr>
      </p:pic>
      <p:sp>
        <p:nvSpPr>
          <p:cNvPr id="10" name="矩形 9">
            <a:extLst>
              <a:ext uri="{FF2B5EF4-FFF2-40B4-BE49-F238E27FC236}">
                <a16:creationId xmlns:a16="http://schemas.microsoft.com/office/drawing/2014/main" id="{BF49FB84-D673-4607-807C-6F0244E93F68}"/>
              </a:ext>
            </a:extLst>
          </p:cNvPr>
          <p:cNvSpPr/>
          <p:nvPr/>
        </p:nvSpPr>
        <p:spPr>
          <a:xfrm>
            <a:off x="5045020" y="4468152"/>
            <a:ext cx="6096000" cy="369332"/>
          </a:xfrm>
          <a:prstGeom prst="rect">
            <a:avLst/>
          </a:prstGeom>
        </p:spPr>
        <p:txBody>
          <a:bodyPr>
            <a:spAutoFit/>
          </a:bodyPr>
          <a:lstStyle/>
          <a:p>
            <a:r>
              <a:rPr lang="en-US" altLang="zh-CN" sz="900" dirty="0">
                <a:solidFill>
                  <a:srgbClr val="222222"/>
                </a:solidFill>
                <a:latin typeface="Arial" panose="020B0604020202020204" pitchFamily="34" charset="0"/>
              </a:rPr>
              <a:t>Yao, </a:t>
            </a:r>
            <a:r>
              <a:rPr lang="en-US" altLang="zh-CN" sz="900" dirty="0" err="1">
                <a:solidFill>
                  <a:srgbClr val="222222"/>
                </a:solidFill>
                <a:latin typeface="Arial" panose="020B0604020202020204" pitchFamily="34" charset="0"/>
              </a:rPr>
              <a:t>Bimu</a:t>
            </a:r>
            <a:r>
              <a:rPr lang="en-US" altLang="zh-CN" sz="900" dirty="0">
                <a:solidFill>
                  <a:srgbClr val="222222"/>
                </a:solidFill>
                <a:latin typeface="Arial" panose="020B0604020202020204" pitchFamily="34" charset="0"/>
              </a:rPr>
              <a:t>, et al. "The microscopic origin of magnon-photon level attraction by traveling waves: Theory and experiment." </a:t>
            </a:r>
            <a:r>
              <a:rPr lang="en-US" altLang="zh-CN" sz="900" i="1" dirty="0">
                <a:solidFill>
                  <a:srgbClr val="222222"/>
                </a:solidFill>
                <a:latin typeface="Arial" panose="020B0604020202020204" pitchFamily="34" charset="0"/>
              </a:rPr>
              <a:t>Physical Review B</a:t>
            </a:r>
            <a:r>
              <a:rPr lang="en-US" altLang="zh-CN" sz="900" dirty="0">
                <a:solidFill>
                  <a:srgbClr val="222222"/>
                </a:solidFill>
                <a:latin typeface="Arial" panose="020B0604020202020204" pitchFamily="34" charset="0"/>
              </a:rPr>
              <a:t> 100.21 (2019): 214426.</a:t>
            </a:r>
            <a:endParaRPr lang="zh-CN" altLang="en-US" sz="900" dirty="0"/>
          </a:p>
        </p:txBody>
      </p:sp>
      <p:sp>
        <p:nvSpPr>
          <p:cNvPr id="11" name="矩形 10">
            <a:extLst>
              <a:ext uri="{FF2B5EF4-FFF2-40B4-BE49-F238E27FC236}">
                <a16:creationId xmlns:a16="http://schemas.microsoft.com/office/drawing/2014/main" id="{7052C5EA-6C9B-49A9-B085-42F18E82A0C7}"/>
              </a:ext>
            </a:extLst>
          </p:cNvPr>
          <p:cNvSpPr/>
          <p:nvPr/>
        </p:nvSpPr>
        <p:spPr>
          <a:xfrm>
            <a:off x="5629998" y="5029200"/>
            <a:ext cx="46600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99233CF-5083-4382-B20B-B4A57463ADFA}"/>
              </a:ext>
            </a:extLst>
          </p:cNvPr>
          <p:cNvSpPr/>
          <p:nvPr/>
        </p:nvSpPr>
        <p:spPr>
          <a:xfrm>
            <a:off x="985520" y="6188391"/>
            <a:ext cx="4496380" cy="369332"/>
          </a:xfrm>
          <a:prstGeom prst="rect">
            <a:avLst/>
          </a:prstGeom>
        </p:spPr>
        <p:txBody>
          <a:bodyPr wrap="square">
            <a:spAutoFit/>
          </a:bodyPr>
          <a:lstStyle/>
          <a:p>
            <a:r>
              <a:rPr lang="en-US" altLang="zh-CN" sz="900" dirty="0">
                <a:solidFill>
                  <a:srgbClr val="222222"/>
                </a:solidFill>
                <a:latin typeface="Arial" panose="020B0604020202020204" pitchFamily="34" charset="0"/>
              </a:rPr>
              <a:t>Fano, Ugo. "Effects of configuration interaction on intensities and phase shifts." </a:t>
            </a:r>
          </a:p>
          <a:p>
            <a:r>
              <a:rPr lang="en-US" altLang="zh-CN" sz="900" i="1" dirty="0">
                <a:solidFill>
                  <a:srgbClr val="222222"/>
                </a:solidFill>
                <a:latin typeface="Arial" panose="020B0604020202020204" pitchFamily="34" charset="0"/>
              </a:rPr>
              <a:t>Physical Review</a:t>
            </a:r>
            <a:r>
              <a:rPr lang="en-US" altLang="zh-CN" sz="900" dirty="0">
                <a:solidFill>
                  <a:srgbClr val="222222"/>
                </a:solidFill>
                <a:latin typeface="Arial" panose="020B0604020202020204" pitchFamily="34" charset="0"/>
              </a:rPr>
              <a:t> 124.6 (1961): 1866.</a:t>
            </a:r>
            <a:endParaRPr lang="zh-CN" altLang="en-US" sz="900" dirty="0"/>
          </a:p>
        </p:txBody>
      </p:sp>
      <p:pic>
        <p:nvPicPr>
          <p:cNvPr id="13" name="图形 12" descr="无穷大">
            <a:hlinkClick r:id="rId5" action="ppaction://hlinksldjump"/>
            <a:extLst>
              <a:ext uri="{FF2B5EF4-FFF2-40B4-BE49-F238E27FC236}">
                <a16:creationId xmlns:a16="http://schemas.microsoft.com/office/drawing/2014/main" id="{34DD078A-BB96-4A3F-822B-EAC6C7964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1459382767"/>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8A416C8-7CE1-45A9-9765-CA4994C4C1FC}"/>
              </a:ext>
            </a:extLst>
          </p:cNvPr>
          <p:cNvPicPr>
            <a:picLocks noChangeAspect="1"/>
          </p:cNvPicPr>
          <p:nvPr/>
        </p:nvPicPr>
        <p:blipFill>
          <a:blip r:embed="rId2"/>
          <a:stretch>
            <a:fillRect/>
          </a:stretch>
        </p:blipFill>
        <p:spPr>
          <a:xfrm>
            <a:off x="233680" y="1379322"/>
            <a:ext cx="8168990" cy="2298597"/>
          </a:xfrm>
          <a:prstGeom prst="rect">
            <a:avLst/>
          </a:prstGeom>
        </p:spPr>
      </p:pic>
      <p:sp>
        <p:nvSpPr>
          <p:cNvPr id="5" name="标题 1">
            <a:extLst>
              <a:ext uri="{FF2B5EF4-FFF2-40B4-BE49-F238E27FC236}">
                <a16:creationId xmlns:a16="http://schemas.microsoft.com/office/drawing/2014/main" id="{AB183DD7-43B4-44D2-ABFE-2B2DBD4D7380}"/>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Fano Resonance (2)</a:t>
            </a:r>
            <a:endParaRPr lang="zh-CN" altLang="en-US" sz="3600" dirty="0">
              <a:solidFill>
                <a:schemeClr val="accent1">
                  <a:lumMod val="75000"/>
                </a:schemeClr>
              </a:solidFill>
            </a:endParaRPr>
          </a:p>
        </p:txBody>
      </p:sp>
      <p:sp>
        <p:nvSpPr>
          <p:cNvPr id="6" name="矩形 5">
            <a:extLst>
              <a:ext uri="{FF2B5EF4-FFF2-40B4-BE49-F238E27FC236}">
                <a16:creationId xmlns:a16="http://schemas.microsoft.com/office/drawing/2014/main" id="{8BD94283-B676-448B-B263-8A9AB12664ED}"/>
              </a:ext>
            </a:extLst>
          </p:cNvPr>
          <p:cNvSpPr/>
          <p:nvPr/>
        </p:nvSpPr>
        <p:spPr>
          <a:xfrm>
            <a:off x="1158240" y="4043304"/>
            <a:ext cx="10007600" cy="646331"/>
          </a:xfrm>
          <a:prstGeom prst="rect">
            <a:avLst/>
          </a:prstGeom>
        </p:spPr>
        <p:txBody>
          <a:bodyPr wrap="square">
            <a:spAutoFit/>
          </a:bodyPr>
          <a:lstStyle/>
          <a:p>
            <a:r>
              <a:rPr lang="en-US" altLang="zh-CN" dirty="0"/>
              <a:t>“ </a:t>
            </a:r>
            <a:r>
              <a:rPr lang="zh-CN" altLang="en-US" dirty="0"/>
              <a:t>Such waveguide-cavity systems can naturally exhibit Fano resonances with </a:t>
            </a:r>
            <a:r>
              <a:rPr lang="zh-CN" altLang="en-US" u="sng" dirty="0"/>
              <a:t>high quality factors</a:t>
            </a:r>
            <a:r>
              <a:rPr lang="zh-CN" altLang="en-US" dirty="0"/>
              <a:t>, and they can be used for </a:t>
            </a:r>
            <a:r>
              <a:rPr lang="zh-CN" altLang="en-US" u="sng" dirty="0"/>
              <a:t>optical modulations and switching</a:t>
            </a:r>
            <a:r>
              <a:rPr lang="zh-CN" altLang="en-US" dirty="0"/>
              <a:t>. </a:t>
            </a:r>
            <a:r>
              <a:rPr lang="en-US" altLang="zh-CN" dirty="0"/>
              <a:t>”</a:t>
            </a:r>
            <a:endParaRPr lang="zh-CN" altLang="en-US" dirty="0"/>
          </a:p>
        </p:txBody>
      </p:sp>
      <p:sp>
        <p:nvSpPr>
          <p:cNvPr id="7" name="矩形 6">
            <a:extLst>
              <a:ext uri="{FF2B5EF4-FFF2-40B4-BE49-F238E27FC236}">
                <a16:creationId xmlns:a16="http://schemas.microsoft.com/office/drawing/2014/main" id="{5273F615-1BB5-425E-838F-A85482FBF67F}"/>
              </a:ext>
            </a:extLst>
          </p:cNvPr>
          <p:cNvSpPr/>
          <p:nvPr/>
        </p:nvSpPr>
        <p:spPr>
          <a:xfrm>
            <a:off x="5069840" y="1043719"/>
            <a:ext cx="6096000" cy="430887"/>
          </a:xfrm>
          <a:prstGeom prst="rect">
            <a:avLst/>
          </a:prstGeom>
        </p:spPr>
        <p:txBody>
          <a:bodyPr>
            <a:spAutoFit/>
          </a:bodyPr>
          <a:lstStyle/>
          <a:p>
            <a:r>
              <a:rPr lang="en-US" altLang="zh-CN" sz="1100" dirty="0" err="1">
                <a:solidFill>
                  <a:srgbClr val="222222"/>
                </a:solidFill>
                <a:latin typeface="Arial" panose="020B0604020202020204" pitchFamily="34" charset="0"/>
              </a:rPr>
              <a:t>Miroshnichenko</a:t>
            </a:r>
            <a:r>
              <a:rPr lang="en-US" altLang="zh-CN" sz="1100" dirty="0">
                <a:solidFill>
                  <a:srgbClr val="222222"/>
                </a:solidFill>
                <a:latin typeface="Arial" panose="020B0604020202020204" pitchFamily="34" charset="0"/>
              </a:rPr>
              <a:t>, Andrey E., </a:t>
            </a:r>
            <a:r>
              <a:rPr lang="en-US" altLang="zh-CN" sz="1100" dirty="0" err="1">
                <a:solidFill>
                  <a:srgbClr val="222222"/>
                </a:solidFill>
                <a:latin typeface="Arial" panose="020B0604020202020204" pitchFamily="34" charset="0"/>
              </a:rPr>
              <a:t>Sergej</a:t>
            </a:r>
            <a:r>
              <a:rPr lang="en-US" altLang="zh-CN" sz="1100" dirty="0">
                <a:solidFill>
                  <a:srgbClr val="222222"/>
                </a:solidFill>
                <a:latin typeface="Arial" panose="020B0604020202020204" pitchFamily="34" charset="0"/>
              </a:rPr>
              <a:t> </a:t>
            </a:r>
            <a:r>
              <a:rPr lang="en-US" altLang="zh-CN" sz="1100" dirty="0" err="1">
                <a:solidFill>
                  <a:srgbClr val="222222"/>
                </a:solidFill>
                <a:latin typeface="Arial" panose="020B0604020202020204" pitchFamily="34" charset="0"/>
              </a:rPr>
              <a:t>Flach</a:t>
            </a:r>
            <a:r>
              <a:rPr lang="en-US" altLang="zh-CN" sz="1100" dirty="0">
                <a:solidFill>
                  <a:srgbClr val="222222"/>
                </a:solidFill>
                <a:latin typeface="Arial" panose="020B0604020202020204" pitchFamily="34" charset="0"/>
              </a:rPr>
              <a:t>, and Yuri S. </a:t>
            </a:r>
            <a:r>
              <a:rPr lang="en-US" altLang="zh-CN" sz="1100" dirty="0" err="1">
                <a:solidFill>
                  <a:srgbClr val="222222"/>
                </a:solidFill>
                <a:latin typeface="Arial" panose="020B0604020202020204" pitchFamily="34" charset="0"/>
              </a:rPr>
              <a:t>Kivshar</a:t>
            </a:r>
            <a:r>
              <a:rPr lang="en-US" altLang="zh-CN" sz="1100" dirty="0">
                <a:solidFill>
                  <a:srgbClr val="222222"/>
                </a:solidFill>
                <a:latin typeface="Arial" panose="020B0604020202020204" pitchFamily="34" charset="0"/>
              </a:rPr>
              <a:t>.</a:t>
            </a:r>
          </a:p>
          <a:p>
            <a:r>
              <a:rPr lang="en-US" altLang="zh-CN" sz="1100" dirty="0">
                <a:solidFill>
                  <a:srgbClr val="222222"/>
                </a:solidFill>
                <a:latin typeface="Arial" panose="020B0604020202020204" pitchFamily="34" charset="0"/>
              </a:rPr>
              <a:t> "Fano resonances in nanoscale structures." </a:t>
            </a:r>
            <a:r>
              <a:rPr lang="en-US" altLang="zh-CN" sz="1100" i="1" dirty="0">
                <a:solidFill>
                  <a:srgbClr val="222222"/>
                </a:solidFill>
                <a:latin typeface="Arial" panose="020B0604020202020204" pitchFamily="34" charset="0"/>
              </a:rPr>
              <a:t>Reviews of Modern Physics</a:t>
            </a:r>
            <a:r>
              <a:rPr lang="en-US" altLang="zh-CN" sz="1100" dirty="0">
                <a:solidFill>
                  <a:srgbClr val="222222"/>
                </a:solidFill>
                <a:latin typeface="Arial" panose="020B0604020202020204" pitchFamily="34" charset="0"/>
              </a:rPr>
              <a:t> 82.3 (2010): 2257.</a:t>
            </a:r>
            <a:endParaRPr lang="zh-CN" altLang="en-US" sz="1100" dirty="0"/>
          </a:p>
        </p:txBody>
      </p:sp>
      <p:sp>
        <p:nvSpPr>
          <p:cNvPr id="8" name="矩形 7">
            <a:extLst>
              <a:ext uri="{FF2B5EF4-FFF2-40B4-BE49-F238E27FC236}">
                <a16:creationId xmlns:a16="http://schemas.microsoft.com/office/drawing/2014/main" id="{E0A09FE3-26FF-4524-8439-E74D2BE35672}"/>
              </a:ext>
            </a:extLst>
          </p:cNvPr>
          <p:cNvSpPr/>
          <p:nvPr/>
        </p:nvSpPr>
        <p:spPr>
          <a:xfrm>
            <a:off x="1158240" y="5303658"/>
            <a:ext cx="10007600" cy="923330"/>
          </a:xfrm>
          <a:prstGeom prst="rect">
            <a:avLst/>
          </a:prstGeom>
        </p:spPr>
        <p:txBody>
          <a:bodyPr wrap="square">
            <a:spAutoFit/>
          </a:bodyPr>
          <a:lstStyle/>
          <a:p>
            <a:r>
              <a:rPr lang="en-US" altLang="zh-CN" dirty="0"/>
              <a:t>“ </a:t>
            </a:r>
            <a:r>
              <a:rPr lang="zh-CN" altLang="en-US" dirty="0"/>
              <a:t>Therefore, the Fano resonance can be considered as a precursor of BICs, with unique properties that may lead to applications including </a:t>
            </a:r>
            <a:r>
              <a:rPr lang="zh-CN" altLang="en-US" u="sng" dirty="0"/>
              <a:t>optical sensors</a:t>
            </a:r>
            <a:r>
              <a:rPr lang="zh-CN" altLang="en-US" dirty="0"/>
              <a:t>, filters and waveguides, as well as low-loss fibres and large-area lasers</a:t>
            </a:r>
            <a:r>
              <a:rPr lang="en-US" altLang="zh-CN" dirty="0"/>
              <a:t>.</a:t>
            </a:r>
            <a:r>
              <a:rPr lang="zh-CN" altLang="en-US" dirty="0"/>
              <a:t> </a:t>
            </a:r>
            <a:r>
              <a:rPr lang="en-US" altLang="zh-CN" dirty="0"/>
              <a:t>”</a:t>
            </a:r>
            <a:endParaRPr lang="zh-CN" altLang="en-US" dirty="0"/>
          </a:p>
        </p:txBody>
      </p:sp>
      <p:pic>
        <p:nvPicPr>
          <p:cNvPr id="9" name="图形 8" descr="无穷大">
            <a:hlinkClick r:id="rId3" action="ppaction://hlinksldjump"/>
            <a:extLst>
              <a:ext uri="{FF2B5EF4-FFF2-40B4-BE49-F238E27FC236}">
                <a16:creationId xmlns:a16="http://schemas.microsoft.com/office/drawing/2014/main" id="{EB23CEBF-84CE-4F65-A879-9B1BAC44F1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62735756"/>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32DDA1B-4478-4B51-AD12-993386956191}"/>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Fano Resonance for designing switching devices</a:t>
            </a:r>
            <a:endParaRPr lang="zh-CN" altLang="en-US" sz="3600" dirty="0">
              <a:solidFill>
                <a:schemeClr val="accent1">
                  <a:lumMod val="75000"/>
                </a:schemeClr>
              </a:solidFill>
            </a:endParaRPr>
          </a:p>
        </p:txBody>
      </p:sp>
      <p:sp>
        <p:nvSpPr>
          <p:cNvPr id="5" name="矩形 4">
            <a:extLst>
              <a:ext uri="{FF2B5EF4-FFF2-40B4-BE49-F238E27FC236}">
                <a16:creationId xmlns:a16="http://schemas.microsoft.com/office/drawing/2014/main" id="{350640BA-D61A-492D-ADF3-5C45582159F9}"/>
              </a:ext>
            </a:extLst>
          </p:cNvPr>
          <p:cNvSpPr/>
          <p:nvPr/>
        </p:nvSpPr>
        <p:spPr>
          <a:xfrm>
            <a:off x="633046" y="5784814"/>
            <a:ext cx="4876800" cy="600164"/>
          </a:xfrm>
          <a:prstGeom prst="rect">
            <a:avLst/>
          </a:prstGeom>
        </p:spPr>
        <p:txBody>
          <a:bodyPr wrap="square">
            <a:spAutoFit/>
          </a:bodyPr>
          <a:lstStyle/>
          <a:p>
            <a:r>
              <a:rPr lang="en-US" altLang="zh-CN" sz="1100" dirty="0">
                <a:solidFill>
                  <a:srgbClr val="222222"/>
                </a:solidFill>
                <a:latin typeface="Arial" panose="020B0604020202020204" pitchFamily="34" charset="0"/>
              </a:rPr>
              <a:t>Nozaki, </a:t>
            </a:r>
            <a:r>
              <a:rPr lang="en-US" altLang="zh-CN" sz="1100" dirty="0" err="1">
                <a:solidFill>
                  <a:srgbClr val="222222"/>
                </a:solidFill>
                <a:latin typeface="Arial" panose="020B0604020202020204" pitchFamily="34" charset="0"/>
              </a:rPr>
              <a:t>Kengo</a:t>
            </a:r>
            <a:r>
              <a:rPr lang="en-US" altLang="zh-CN" sz="1100" dirty="0">
                <a:solidFill>
                  <a:srgbClr val="222222"/>
                </a:solidFill>
                <a:latin typeface="Arial" panose="020B0604020202020204" pitchFamily="34" charset="0"/>
              </a:rPr>
              <a:t>, et al. "Ultralow-energy and high-contrast all-optical switch involving Fano resonance based on coupled photonic crystal nanocavities." </a:t>
            </a:r>
            <a:r>
              <a:rPr lang="en-US" altLang="zh-CN" sz="1100" i="1" dirty="0">
                <a:solidFill>
                  <a:srgbClr val="222222"/>
                </a:solidFill>
                <a:latin typeface="Arial" panose="020B0604020202020204" pitchFamily="34" charset="0"/>
              </a:rPr>
              <a:t>Optics express</a:t>
            </a:r>
            <a:r>
              <a:rPr lang="en-US" altLang="zh-CN" sz="1100" dirty="0">
                <a:solidFill>
                  <a:srgbClr val="222222"/>
                </a:solidFill>
                <a:latin typeface="Arial" panose="020B0604020202020204" pitchFamily="34" charset="0"/>
              </a:rPr>
              <a:t> 21.10 (2013): 11877-11888.</a:t>
            </a:r>
            <a:endParaRPr lang="zh-CN" altLang="en-US" sz="1100" dirty="0"/>
          </a:p>
        </p:txBody>
      </p:sp>
      <p:grpSp>
        <p:nvGrpSpPr>
          <p:cNvPr id="10" name="组合 9">
            <a:extLst>
              <a:ext uri="{FF2B5EF4-FFF2-40B4-BE49-F238E27FC236}">
                <a16:creationId xmlns:a16="http://schemas.microsoft.com/office/drawing/2014/main" id="{E1F47078-228E-4F37-8D74-E603F5982C55}"/>
              </a:ext>
            </a:extLst>
          </p:cNvPr>
          <p:cNvGrpSpPr/>
          <p:nvPr/>
        </p:nvGrpSpPr>
        <p:grpSpPr>
          <a:xfrm>
            <a:off x="1183640" y="3081434"/>
            <a:ext cx="3430586" cy="2738939"/>
            <a:chOff x="1192214" y="2198821"/>
            <a:chExt cx="3232168" cy="2460357"/>
          </a:xfrm>
        </p:grpSpPr>
        <p:pic>
          <p:nvPicPr>
            <p:cNvPr id="7" name="图片 6">
              <a:extLst>
                <a:ext uri="{FF2B5EF4-FFF2-40B4-BE49-F238E27FC236}">
                  <a16:creationId xmlns:a16="http://schemas.microsoft.com/office/drawing/2014/main" id="{30574F89-DD94-4BAA-836B-4653D4071869}"/>
                </a:ext>
              </a:extLst>
            </p:cNvPr>
            <p:cNvPicPr>
              <a:picLocks noChangeAspect="1"/>
            </p:cNvPicPr>
            <p:nvPr/>
          </p:nvPicPr>
          <p:blipFill>
            <a:blip r:embed="rId2"/>
            <a:stretch>
              <a:fillRect/>
            </a:stretch>
          </p:blipFill>
          <p:spPr>
            <a:xfrm>
              <a:off x="1192214" y="2198821"/>
              <a:ext cx="3232168" cy="2460357"/>
            </a:xfrm>
            <a:prstGeom prst="rect">
              <a:avLst/>
            </a:prstGeom>
          </p:spPr>
        </p:pic>
        <p:sp>
          <p:nvSpPr>
            <p:cNvPr id="8" name="矩形 7">
              <a:extLst>
                <a:ext uri="{FF2B5EF4-FFF2-40B4-BE49-F238E27FC236}">
                  <a16:creationId xmlns:a16="http://schemas.microsoft.com/office/drawing/2014/main" id="{056A84EB-F11D-406F-87F0-F71207942932}"/>
                </a:ext>
              </a:extLst>
            </p:cNvPr>
            <p:cNvSpPr/>
            <p:nvPr/>
          </p:nvSpPr>
          <p:spPr>
            <a:xfrm>
              <a:off x="3037840" y="2198821"/>
              <a:ext cx="1386542" cy="645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9" name="矩形 8">
              <a:extLst>
                <a:ext uri="{FF2B5EF4-FFF2-40B4-BE49-F238E27FC236}">
                  <a16:creationId xmlns:a16="http://schemas.microsoft.com/office/drawing/2014/main" id="{6273679C-3D4B-4AED-8520-192E58BE97CC}"/>
                </a:ext>
              </a:extLst>
            </p:cNvPr>
            <p:cNvSpPr/>
            <p:nvPr/>
          </p:nvSpPr>
          <p:spPr>
            <a:xfrm>
              <a:off x="3962400" y="2550159"/>
              <a:ext cx="461982" cy="645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pic>
        <p:nvPicPr>
          <p:cNvPr id="11" name="图片 10">
            <a:extLst>
              <a:ext uri="{FF2B5EF4-FFF2-40B4-BE49-F238E27FC236}">
                <a16:creationId xmlns:a16="http://schemas.microsoft.com/office/drawing/2014/main" id="{D09DD490-BA3F-4ACE-8B39-1391FD2CC605}"/>
              </a:ext>
            </a:extLst>
          </p:cNvPr>
          <p:cNvPicPr>
            <a:picLocks noChangeAspect="1"/>
          </p:cNvPicPr>
          <p:nvPr/>
        </p:nvPicPr>
        <p:blipFill>
          <a:blip r:embed="rId3"/>
          <a:stretch>
            <a:fillRect/>
          </a:stretch>
        </p:blipFill>
        <p:spPr>
          <a:xfrm>
            <a:off x="5509846" y="2591781"/>
            <a:ext cx="6171573" cy="1783080"/>
          </a:xfrm>
          <a:prstGeom prst="rect">
            <a:avLst/>
          </a:prstGeom>
        </p:spPr>
      </p:pic>
      <p:pic>
        <p:nvPicPr>
          <p:cNvPr id="12" name="图片 11">
            <a:extLst>
              <a:ext uri="{FF2B5EF4-FFF2-40B4-BE49-F238E27FC236}">
                <a16:creationId xmlns:a16="http://schemas.microsoft.com/office/drawing/2014/main" id="{0EC71422-D3B2-4A58-A396-A15260BA0F98}"/>
              </a:ext>
            </a:extLst>
          </p:cNvPr>
          <p:cNvPicPr>
            <a:picLocks noChangeAspect="1"/>
          </p:cNvPicPr>
          <p:nvPr/>
        </p:nvPicPr>
        <p:blipFill rotWithShape="1">
          <a:blip r:embed="rId4"/>
          <a:srcRect l="1894" t="9483" b="7849"/>
          <a:stretch/>
        </p:blipFill>
        <p:spPr>
          <a:xfrm>
            <a:off x="1779270" y="1215390"/>
            <a:ext cx="2489771" cy="1783080"/>
          </a:xfrm>
          <a:prstGeom prst="rect">
            <a:avLst/>
          </a:prstGeom>
        </p:spPr>
      </p:pic>
      <p:sp>
        <p:nvSpPr>
          <p:cNvPr id="13" name="矩形 12">
            <a:extLst>
              <a:ext uri="{FF2B5EF4-FFF2-40B4-BE49-F238E27FC236}">
                <a16:creationId xmlns:a16="http://schemas.microsoft.com/office/drawing/2014/main" id="{DB2A645B-B787-4E46-B031-903B46892CD3}"/>
              </a:ext>
            </a:extLst>
          </p:cNvPr>
          <p:cNvSpPr/>
          <p:nvPr/>
        </p:nvSpPr>
        <p:spPr>
          <a:xfrm>
            <a:off x="1386840" y="1120140"/>
            <a:ext cx="1356360" cy="986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AF22C23-AD12-4957-B65E-1A3E3D5B8699}"/>
              </a:ext>
            </a:extLst>
          </p:cNvPr>
          <p:cNvSpPr/>
          <p:nvPr/>
        </p:nvSpPr>
        <p:spPr>
          <a:xfrm>
            <a:off x="6096000" y="5037015"/>
            <a:ext cx="6096000" cy="646331"/>
          </a:xfrm>
          <a:prstGeom prst="rect">
            <a:avLst/>
          </a:prstGeom>
        </p:spPr>
        <p:txBody>
          <a:bodyPr>
            <a:spAutoFit/>
          </a:bodyPr>
          <a:lstStyle/>
          <a:p>
            <a:r>
              <a:rPr lang="en-US" altLang="zh-CN" sz="1200" dirty="0" err="1">
                <a:solidFill>
                  <a:srgbClr val="222222"/>
                </a:solidFill>
                <a:latin typeface="Arial" panose="020B0604020202020204" pitchFamily="34" charset="0"/>
              </a:rPr>
              <a:t>Yanik</a:t>
            </a:r>
            <a:r>
              <a:rPr lang="en-US" altLang="zh-CN" sz="1200" dirty="0">
                <a:solidFill>
                  <a:srgbClr val="222222"/>
                </a:solidFill>
                <a:latin typeface="Arial" panose="020B0604020202020204" pitchFamily="34" charset="0"/>
              </a:rPr>
              <a:t>, Mehmet </a:t>
            </a:r>
            <a:r>
              <a:rPr lang="en-US" altLang="zh-CN" sz="1200" dirty="0" err="1">
                <a:solidFill>
                  <a:srgbClr val="222222"/>
                </a:solidFill>
                <a:latin typeface="Arial" panose="020B0604020202020204" pitchFamily="34" charset="0"/>
              </a:rPr>
              <a:t>Fatih</a:t>
            </a:r>
            <a:r>
              <a:rPr lang="en-US" altLang="zh-CN" sz="1200" dirty="0">
                <a:solidFill>
                  <a:srgbClr val="222222"/>
                </a:solidFill>
                <a:latin typeface="Arial" panose="020B0604020202020204" pitchFamily="34" charset="0"/>
              </a:rPr>
              <a:t>, </a:t>
            </a:r>
            <a:r>
              <a:rPr lang="en-US" altLang="zh-CN" sz="1200" dirty="0" err="1">
                <a:solidFill>
                  <a:srgbClr val="222222"/>
                </a:solidFill>
                <a:latin typeface="Arial" panose="020B0604020202020204" pitchFamily="34" charset="0"/>
              </a:rPr>
              <a:t>Shanhui</a:t>
            </a:r>
            <a:r>
              <a:rPr lang="en-US" altLang="zh-CN" sz="1200" dirty="0">
                <a:solidFill>
                  <a:srgbClr val="222222"/>
                </a:solidFill>
                <a:latin typeface="Arial" panose="020B0604020202020204" pitchFamily="34" charset="0"/>
              </a:rPr>
              <a:t> Fan, and Marin </a:t>
            </a:r>
            <a:r>
              <a:rPr lang="en-US" altLang="zh-CN" sz="1200" dirty="0" err="1">
                <a:solidFill>
                  <a:srgbClr val="222222"/>
                </a:solidFill>
                <a:latin typeface="Arial" panose="020B0604020202020204" pitchFamily="34" charset="0"/>
              </a:rPr>
              <a:t>Soljačić</a:t>
            </a:r>
            <a:r>
              <a:rPr lang="en-US" altLang="zh-CN" sz="1200" dirty="0">
                <a:solidFill>
                  <a:srgbClr val="222222"/>
                </a:solidFill>
                <a:latin typeface="Arial" panose="020B0604020202020204" pitchFamily="34" charset="0"/>
              </a:rPr>
              <a:t>. "High-contrast all-optical bistable switching in photonic crystal microcavities." </a:t>
            </a:r>
            <a:r>
              <a:rPr lang="en-US" altLang="zh-CN" sz="1200" i="1" dirty="0">
                <a:solidFill>
                  <a:srgbClr val="222222"/>
                </a:solidFill>
                <a:latin typeface="Arial" panose="020B0604020202020204" pitchFamily="34" charset="0"/>
              </a:rPr>
              <a:t>Applied Physics Letters</a:t>
            </a:r>
            <a:r>
              <a:rPr lang="en-US" altLang="zh-CN" sz="1200" dirty="0">
                <a:solidFill>
                  <a:srgbClr val="222222"/>
                </a:solidFill>
                <a:latin typeface="Arial" panose="020B0604020202020204" pitchFamily="34" charset="0"/>
              </a:rPr>
              <a:t> 83.14 (2003): 2739-2741.</a:t>
            </a:r>
            <a:endParaRPr lang="zh-CN" altLang="en-US" sz="1200" dirty="0"/>
          </a:p>
        </p:txBody>
      </p:sp>
      <p:sp>
        <p:nvSpPr>
          <p:cNvPr id="15" name="文本框 14">
            <a:extLst>
              <a:ext uri="{FF2B5EF4-FFF2-40B4-BE49-F238E27FC236}">
                <a16:creationId xmlns:a16="http://schemas.microsoft.com/office/drawing/2014/main" id="{594E15D5-9DF4-4747-BC3D-CC2269EB9118}"/>
              </a:ext>
            </a:extLst>
          </p:cNvPr>
          <p:cNvSpPr txBox="1"/>
          <p:nvPr/>
        </p:nvSpPr>
        <p:spPr>
          <a:xfrm>
            <a:off x="6994187" y="1827391"/>
            <a:ext cx="518091" cy="369332"/>
          </a:xfrm>
          <a:prstGeom prst="rect">
            <a:avLst/>
          </a:prstGeom>
          <a:noFill/>
        </p:spPr>
        <p:txBody>
          <a:bodyPr wrap="none" rtlCol="0">
            <a:spAutoFit/>
          </a:bodyPr>
          <a:lstStyle/>
          <a:p>
            <a:r>
              <a:rPr lang="en-US" altLang="zh-CN" dirty="0"/>
              <a:t>ON</a:t>
            </a:r>
            <a:endParaRPr lang="zh-CN" altLang="en-US" dirty="0"/>
          </a:p>
        </p:txBody>
      </p:sp>
      <p:sp>
        <p:nvSpPr>
          <p:cNvPr id="16" name="文本框 15">
            <a:extLst>
              <a:ext uri="{FF2B5EF4-FFF2-40B4-BE49-F238E27FC236}">
                <a16:creationId xmlns:a16="http://schemas.microsoft.com/office/drawing/2014/main" id="{C0786044-6808-449C-850A-61379AFA846B}"/>
              </a:ext>
            </a:extLst>
          </p:cNvPr>
          <p:cNvSpPr txBox="1"/>
          <p:nvPr/>
        </p:nvSpPr>
        <p:spPr>
          <a:xfrm>
            <a:off x="9945936" y="1827391"/>
            <a:ext cx="607859" cy="369332"/>
          </a:xfrm>
          <a:prstGeom prst="rect">
            <a:avLst/>
          </a:prstGeom>
          <a:noFill/>
        </p:spPr>
        <p:txBody>
          <a:bodyPr wrap="none" rtlCol="0">
            <a:spAutoFit/>
          </a:bodyPr>
          <a:lstStyle/>
          <a:p>
            <a:r>
              <a:rPr lang="en-US" altLang="zh-CN" dirty="0"/>
              <a:t>OFF</a:t>
            </a:r>
            <a:endParaRPr lang="zh-CN" altLang="en-US" dirty="0"/>
          </a:p>
        </p:txBody>
      </p:sp>
      <p:pic>
        <p:nvPicPr>
          <p:cNvPr id="17" name="图形 16" descr="无穷大">
            <a:hlinkClick r:id="rId5" action="ppaction://hlinksldjump"/>
            <a:extLst>
              <a:ext uri="{FF2B5EF4-FFF2-40B4-BE49-F238E27FC236}">
                <a16:creationId xmlns:a16="http://schemas.microsoft.com/office/drawing/2014/main" id="{B843B038-F63C-460D-968F-E4C26085A7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1556785265"/>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02DA658-7D7E-4A7B-8451-D1059487EF89}"/>
              </a:ext>
            </a:extLst>
          </p:cNvPr>
          <p:cNvSpPr>
            <a:spLocks noGrp="1"/>
          </p:cNvSpPr>
          <p:nvPr>
            <p:ph type="sldNum" sz="quarter" idx="12"/>
          </p:nvPr>
        </p:nvSpPr>
        <p:spPr/>
        <p:txBody>
          <a:bodyPr/>
          <a:lstStyle/>
          <a:p>
            <a:fld id="{226588B9-BE96-4B53-82A0-C3A41FD8C8B0}" type="slidenum">
              <a:rPr lang="zh-CN" altLang="en-US" smtClean="0"/>
              <a:t>3</a:t>
            </a:fld>
            <a:endParaRPr lang="zh-CN" altLang="en-US"/>
          </a:p>
        </p:txBody>
      </p:sp>
      <p:grpSp>
        <p:nvGrpSpPr>
          <p:cNvPr id="37" name="组合 36">
            <a:extLst>
              <a:ext uri="{FF2B5EF4-FFF2-40B4-BE49-F238E27FC236}">
                <a16:creationId xmlns:a16="http://schemas.microsoft.com/office/drawing/2014/main" id="{694C1B29-D458-464A-83E3-D1F1389951F7}"/>
              </a:ext>
            </a:extLst>
          </p:cNvPr>
          <p:cNvGrpSpPr/>
          <p:nvPr/>
        </p:nvGrpSpPr>
        <p:grpSpPr>
          <a:xfrm>
            <a:off x="1371956" y="470090"/>
            <a:ext cx="10646112" cy="3270042"/>
            <a:chOff x="828493" y="1177072"/>
            <a:chExt cx="10646112" cy="3270042"/>
          </a:xfrm>
        </p:grpSpPr>
        <p:sp>
          <p:nvSpPr>
            <p:cNvPr id="8" name="Rounded Rectangle 53">
              <a:extLst>
                <a:ext uri="{FF2B5EF4-FFF2-40B4-BE49-F238E27FC236}">
                  <a16:creationId xmlns:a16="http://schemas.microsoft.com/office/drawing/2014/main" id="{4F7C361A-65A8-46E5-9DCC-A1D522669035}"/>
                </a:ext>
              </a:extLst>
            </p:cNvPr>
            <p:cNvSpPr/>
            <p:nvPr/>
          </p:nvSpPr>
          <p:spPr>
            <a:xfrm>
              <a:off x="828493" y="3367899"/>
              <a:ext cx="3288384" cy="108000"/>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9" name="Rounded Rectangle 54">
              <a:extLst>
                <a:ext uri="{FF2B5EF4-FFF2-40B4-BE49-F238E27FC236}">
                  <a16:creationId xmlns:a16="http://schemas.microsoft.com/office/drawing/2014/main" id="{6BEE1D07-5651-4BFE-A561-65B192D24560}"/>
                </a:ext>
              </a:extLst>
            </p:cNvPr>
            <p:cNvSpPr/>
            <p:nvPr/>
          </p:nvSpPr>
          <p:spPr>
            <a:xfrm>
              <a:off x="3673815" y="3144539"/>
              <a:ext cx="3288384" cy="108000"/>
            </a:xfrm>
            <a:prstGeom prst="roundRect">
              <a:avLst>
                <a:gd name="adj" fmla="val 50000"/>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9B0000"/>
                </a:solidFill>
              </a:endParaRPr>
            </a:p>
          </p:txBody>
        </p:sp>
        <p:sp>
          <p:nvSpPr>
            <p:cNvPr id="10" name="Rounded Rectangle 55">
              <a:extLst>
                <a:ext uri="{FF2B5EF4-FFF2-40B4-BE49-F238E27FC236}">
                  <a16:creationId xmlns:a16="http://schemas.microsoft.com/office/drawing/2014/main" id="{E6BF92A3-2BA9-4D91-9B1C-2D205F9B47A9}"/>
                </a:ext>
              </a:extLst>
            </p:cNvPr>
            <p:cNvSpPr/>
            <p:nvPr/>
          </p:nvSpPr>
          <p:spPr>
            <a:xfrm>
              <a:off x="6552598" y="2971855"/>
              <a:ext cx="3288384" cy="108000"/>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0070C0"/>
                </a:solidFill>
              </a:endParaRPr>
            </a:p>
          </p:txBody>
        </p:sp>
        <p:grpSp>
          <p:nvGrpSpPr>
            <p:cNvPr id="17" name="Group 604">
              <a:extLst>
                <a:ext uri="{FF2B5EF4-FFF2-40B4-BE49-F238E27FC236}">
                  <a16:creationId xmlns:a16="http://schemas.microsoft.com/office/drawing/2014/main" id="{7D82B332-4244-4103-A25F-D770D23003B1}"/>
                </a:ext>
              </a:extLst>
            </p:cNvPr>
            <p:cNvGrpSpPr/>
            <p:nvPr/>
          </p:nvGrpSpPr>
          <p:grpSpPr>
            <a:xfrm>
              <a:off x="828493" y="1869303"/>
              <a:ext cx="2613882" cy="960611"/>
              <a:chOff x="1704484" y="1766707"/>
              <a:chExt cx="1109232" cy="960611"/>
            </a:xfrm>
          </p:grpSpPr>
          <p:sp>
            <p:nvSpPr>
              <p:cNvPr id="18" name="TextBox 605">
                <a:extLst>
                  <a:ext uri="{FF2B5EF4-FFF2-40B4-BE49-F238E27FC236}">
                    <a16:creationId xmlns:a16="http://schemas.microsoft.com/office/drawing/2014/main" id="{6DB118BC-39F9-4B61-A2D8-54F6A9F39980}"/>
                  </a:ext>
                </a:extLst>
              </p:cNvPr>
              <p:cNvSpPr txBox="1"/>
              <p:nvPr/>
            </p:nvSpPr>
            <p:spPr>
              <a:xfrm>
                <a:off x="1727702" y="2142543"/>
                <a:ext cx="1086014" cy="584775"/>
              </a:xfrm>
              <a:prstGeom prst="rect">
                <a:avLst/>
              </a:prstGeom>
              <a:noFill/>
            </p:spPr>
            <p:txBody>
              <a:bodyPr wrap="square" rtlCol="0">
                <a:spAutoFit/>
              </a:bodyPr>
              <a:lstStyle/>
              <a:p>
                <a:r>
                  <a:rPr lang="en-US" altLang="zh-CN" sz="1600" dirty="0"/>
                  <a:t>PHYS 7720 </a:t>
                </a:r>
              </a:p>
              <a:p>
                <a:r>
                  <a:rPr lang="en-US" altLang="zh-CN" sz="1600" dirty="0"/>
                  <a:t>Quantum Mechanics 1 (A+)</a:t>
                </a:r>
                <a:endParaRPr lang="en-US" altLang="ko-KR" sz="1600" dirty="0">
                  <a:solidFill>
                    <a:schemeClr val="tx1">
                      <a:lumMod val="75000"/>
                      <a:lumOff val="25000"/>
                    </a:schemeClr>
                  </a:solidFill>
                  <a:cs typeface="Arial" pitchFamily="34" charset="0"/>
                </a:endParaRPr>
              </a:p>
            </p:txBody>
          </p:sp>
          <p:sp>
            <p:nvSpPr>
              <p:cNvPr id="19" name="TextBox 606">
                <a:extLst>
                  <a:ext uri="{FF2B5EF4-FFF2-40B4-BE49-F238E27FC236}">
                    <a16:creationId xmlns:a16="http://schemas.microsoft.com/office/drawing/2014/main" id="{C60FCFB6-C093-44EA-B83E-E7C6FD7DF4FE}"/>
                  </a:ext>
                </a:extLst>
              </p:cNvPr>
              <p:cNvSpPr txBox="1"/>
              <p:nvPr/>
            </p:nvSpPr>
            <p:spPr>
              <a:xfrm>
                <a:off x="1704484" y="1766707"/>
                <a:ext cx="1023846" cy="338554"/>
              </a:xfrm>
              <a:prstGeom prst="rect">
                <a:avLst/>
              </a:prstGeom>
              <a:noFill/>
            </p:spPr>
            <p:txBody>
              <a:bodyPr wrap="square" lIns="108000" rIns="108000" rtlCol="0">
                <a:spAutoFit/>
              </a:bodyPr>
              <a:lstStyle/>
              <a:p>
                <a:r>
                  <a:rPr lang="en-US" altLang="ko-KR" sz="1600" b="1" dirty="0">
                    <a:solidFill>
                      <a:schemeClr val="tx1">
                        <a:lumMod val="75000"/>
                        <a:lumOff val="25000"/>
                      </a:schemeClr>
                    </a:solidFill>
                    <a:cs typeface="Arial" pitchFamily="34" charset="0"/>
                  </a:rPr>
                  <a:t>Course Work:</a:t>
                </a:r>
                <a:endParaRPr lang="ko-KR" altLang="en-US" sz="1600" b="1" dirty="0">
                  <a:solidFill>
                    <a:schemeClr val="tx1">
                      <a:lumMod val="75000"/>
                      <a:lumOff val="25000"/>
                    </a:schemeClr>
                  </a:solidFill>
                  <a:cs typeface="Arial" pitchFamily="34" charset="0"/>
                </a:endParaRPr>
              </a:p>
            </p:txBody>
          </p:sp>
        </p:grpSp>
        <p:grpSp>
          <p:nvGrpSpPr>
            <p:cNvPr id="20" name="Group 607">
              <a:extLst>
                <a:ext uri="{FF2B5EF4-FFF2-40B4-BE49-F238E27FC236}">
                  <a16:creationId xmlns:a16="http://schemas.microsoft.com/office/drawing/2014/main" id="{6CE6AE43-F923-49DF-A483-BDBAC5521652}"/>
                </a:ext>
              </a:extLst>
            </p:cNvPr>
            <p:cNvGrpSpPr/>
            <p:nvPr/>
          </p:nvGrpSpPr>
          <p:grpSpPr>
            <a:xfrm>
              <a:off x="3673815" y="1378238"/>
              <a:ext cx="2898818" cy="1446100"/>
              <a:chOff x="1704484" y="1766707"/>
              <a:chExt cx="1034473" cy="1446100"/>
            </a:xfrm>
          </p:grpSpPr>
          <p:sp>
            <p:nvSpPr>
              <p:cNvPr id="21" name="TextBox 608">
                <a:extLst>
                  <a:ext uri="{FF2B5EF4-FFF2-40B4-BE49-F238E27FC236}">
                    <a16:creationId xmlns:a16="http://schemas.microsoft.com/office/drawing/2014/main" id="{20D61094-9C4A-4514-B7AD-255B2C9A2469}"/>
                  </a:ext>
                </a:extLst>
              </p:cNvPr>
              <p:cNvSpPr txBox="1"/>
              <p:nvPr/>
            </p:nvSpPr>
            <p:spPr>
              <a:xfrm>
                <a:off x="1720525" y="2135589"/>
                <a:ext cx="1018432" cy="1077218"/>
              </a:xfrm>
              <a:prstGeom prst="rect">
                <a:avLst/>
              </a:prstGeom>
              <a:noFill/>
            </p:spPr>
            <p:txBody>
              <a:bodyPr wrap="square" rtlCol="0">
                <a:spAutoFit/>
              </a:bodyPr>
              <a:lstStyle/>
              <a:p>
                <a:r>
                  <a:rPr lang="en-US" altLang="zh-CN" sz="1600" dirty="0"/>
                  <a:t>PHYS 7510     </a:t>
                </a:r>
              </a:p>
              <a:p>
                <a:r>
                  <a:rPr lang="en-US" altLang="zh-CN" sz="1600" dirty="0"/>
                  <a:t>Condensed Matter Physics 2 (A)</a:t>
                </a:r>
              </a:p>
              <a:p>
                <a:r>
                  <a:rPr lang="en-US" altLang="zh-CN" sz="1600" dirty="0"/>
                  <a:t>PHYS 7590</a:t>
                </a:r>
              </a:p>
              <a:p>
                <a:r>
                  <a:rPr lang="en-US" altLang="zh-CN" sz="1600" dirty="0"/>
                  <a:t>Electromagnetic Theory       (A+)</a:t>
                </a:r>
                <a:endParaRPr lang="en-US" altLang="ko-KR" sz="1600" dirty="0">
                  <a:solidFill>
                    <a:schemeClr val="tx1">
                      <a:lumMod val="75000"/>
                      <a:lumOff val="25000"/>
                    </a:schemeClr>
                  </a:solidFill>
                  <a:cs typeface="Arial" pitchFamily="34" charset="0"/>
                </a:endParaRPr>
              </a:p>
            </p:txBody>
          </p:sp>
          <p:sp>
            <p:nvSpPr>
              <p:cNvPr id="22" name="TextBox 609">
                <a:extLst>
                  <a:ext uri="{FF2B5EF4-FFF2-40B4-BE49-F238E27FC236}">
                    <a16:creationId xmlns:a16="http://schemas.microsoft.com/office/drawing/2014/main" id="{13ADF8B7-DA94-484D-BB48-47787881AB9A}"/>
                  </a:ext>
                </a:extLst>
              </p:cNvPr>
              <p:cNvSpPr txBox="1"/>
              <p:nvPr/>
            </p:nvSpPr>
            <p:spPr>
              <a:xfrm>
                <a:off x="1704484" y="1766707"/>
                <a:ext cx="1023846" cy="338554"/>
              </a:xfrm>
              <a:prstGeom prst="rect">
                <a:avLst/>
              </a:prstGeom>
              <a:noFill/>
            </p:spPr>
            <p:txBody>
              <a:bodyPr wrap="square" lIns="108000" rIns="108000" rtlCol="0">
                <a:spAutoFit/>
              </a:bodyPr>
              <a:lstStyle/>
              <a:p>
                <a:r>
                  <a:rPr lang="en-US" altLang="ko-KR" sz="1600" b="1" dirty="0">
                    <a:solidFill>
                      <a:schemeClr val="tx1">
                        <a:lumMod val="75000"/>
                        <a:lumOff val="25000"/>
                      </a:schemeClr>
                    </a:solidFill>
                    <a:cs typeface="Arial" pitchFamily="34" charset="0"/>
                  </a:rPr>
                  <a:t>Course Work:</a:t>
                </a:r>
                <a:endParaRPr lang="ko-KR" altLang="en-US" sz="1600" b="1" dirty="0">
                  <a:solidFill>
                    <a:schemeClr val="tx1">
                      <a:lumMod val="75000"/>
                      <a:lumOff val="25000"/>
                    </a:schemeClr>
                  </a:solidFill>
                  <a:cs typeface="Arial" pitchFamily="34" charset="0"/>
                </a:endParaRPr>
              </a:p>
            </p:txBody>
          </p:sp>
        </p:grpSp>
        <p:grpSp>
          <p:nvGrpSpPr>
            <p:cNvPr id="23" name="Group 610">
              <a:extLst>
                <a:ext uri="{FF2B5EF4-FFF2-40B4-BE49-F238E27FC236}">
                  <a16:creationId xmlns:a16="http://schemas.microsoft.com/office/drawing/2014/main" id="{FB177F98-CEA1-44F6-9C98-C6404DA94554}"/>
                </a:ext>
              </a:extLst>
            </p:cNvPr>
            <p:cNvGrpSpPr/>
            <p:nvPr/>
          </p:nvGrpSpPr>
          <p:grpSpPr>
            <a:xfrm>
              <a:off x="6784037" y="1177072"/>
              <a:ext cx="3056947" cy="1322542"/>
              <a:chOff x="1704484" y="1766707"/>
              <a:chExt cx="1297252" cy="1322542"/>
            </a:xfrm>
          </p:grpSpPr>
          <p:sp>
            <p:nvSpPr>
              <p:cNvPr id="24" name="TextBox 611">
                <a:extLst>
                  <a:ext uri="{FF2B5EF4-FFF2-40B4-BE49-F238E27FC236}">
                    <a16:creationId xmlns:a16="http://schemas.microsoft.com/office/drawing/2014/main" id="{9D3C358F-6407-43D2-B350-2CE803B02A71}"/>
                  </a:ext>
                </a:extLst>
              </p:cNvPr>
              <p:cNvSpPr txBox="1"/>
              <p:nvPr/>
            </p:nvSpPr>
            <p:spPr>
              <a:xfrm>
                <a:off x="1724505" y="2258252"/>
                <a:ext cx="1277231" cy="830997"/>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ECE 7440 	</a:t>
                </a:r>
              </a:p>
              <a:p>
                <a:r>
                  <a:rPr lang="en-US" altLang="ko-KR" sz="1600" dirty="0">
                    <a:solidFill>
                      <a:schemeClr val="tx1">
                        <a:lumMod val="75000"/>
                        <a:lumOff val="25000"/>
                      </a:schemeClr>
                    </a:solidFill>
                    <a:cs typeface="Arial" pitchFamily="34" charset="0"/>
                  </a:rPr>
                  <a:t>Microwave Materials Measurement Techniques  (A+)</a:t>
                </a:r>
              </a:p>
            </p:txBody>
          </p:sp>
          <p:sp>
            <p:nvSpPr>
              <p:cNvPr id="25" name="TextBox 612">
                <a:extLst>
                  <a:ext uri="{FF2B5EF4-FFF2-40B4-BE49-F238E27FC236}">
                    <a16:creationId xmlns:a16="http://schemas.microsoft.com/office/drawing/2014/main" id="{33FE0F6A-E591-4577-BFD9-0B51B64ED521}"/>
                  </a:ext>
                </a:extLst>
              </p:cNvPr>
              <p:cNvSpPr txBox="1"/>
              <p:nvPr/>
            </p:nvSpPr>
            <p:spPr>
              <a:xfrm>
                <a:off x="1704484" y="1766707"/>
                <a:ext cx="1023846" cy="338554"/>
              </a:xfrm>
              <a:prstGeom prst="rect">
                <a:avLst/>
              </a:prstGeom>
              <a:noFill/>
            </p:spPr>
            <p:txBody>
              <a:bodyPr wrap="square" lIns="108000" rIns="108000" rtlCol="0">
                <a:spAutoFit/>
              </a:bodyPr>
              <a:lstStyle/>
              <a:p>
                <a:r>
                  <a:rPr lang="en-US" altLang="ko-KR" sz="1600" b="1" dirty="0">
                    <a:solidFill>
                      <a:schemeClr val="tx1">
                        <a:lumMod val="75000"/>
                        <a:lumOff val="25000"/>
                      </a:schemeClr>
                    </a:solidFill>
                    <a:cs typeface="Arial" pitchFamily="34" charset="0"/>
                  </a:rPr>
                  <a:t>Course Work:</a:t>
                </a:r>
                <a:endParaRPr lang="ko-KR" altLang="en-US" sz="1600" b="1" dirty="0">
                  <a:solidFill>
                    <a:schemeClr val="tx1">
                      <a:lumMod val="75000"/>
                      <a:lumOff val="25000"/>
                    </a:schemeClr>
                  </a:solidFill>
                  <a:cs typeface="Arial" pitchFamily="34" charset="0"/>
                </a:endParaRPr>
              </a:p>
            </p:txBody>
          </p:sp>
        </p:grpSp>
        <p:sp>
          <p:nvSpPr>
            <p:cNvPr id="28" name="TextBox 615">
              <a:extLst>
                <a:ext uri="{FF2B5EF4-FFF2-40B4-BE49-F238E27FC236}">
                  <a16:creationId xmlns:a16="http://schemas.microsoft.com/office/drawing/2014/main" id="{5767B7A2-E2F4-4F4D-A36A-1D370D068A48}"/>
                </a:ext>
              </a:extLst>
            </p:cNvPr>
            <p:cNvSpPr txBox="1"/>
            <p:nvPr/>
          </p:nvSpPr>
          <p:spPr>
            <a:xfrm>
              <a:off x="2435820" y="3513181"/>
              <a:ext cx="1348174" cy="430887"/>
            </a:xfrm>
            <a:prstGeom prst="rect">
              <a:avLst/>
            </a:prstGeom>
            <a:noFill/>
          </p:spPr>
          <p:txBody>
            <a:bodyPr wrap="square" lIns="0" tIns="0" rIns="0" bIns="0" rtlCol="0">
              <a:spAutoFit/>
            </a:bodyPr>
            <a:lstStyle/>
            <a:p>
              <a:pPr algn="r"/>
              <a:r>
                <a:rPr lang="en-US" altLang="ko-KR" sz="2800" b="1" dirty="0">
                  <a:solidFill>
                    <a:schemeClr val="tx1">
                      <a:lumMod val="75000"/>
                      <a:lumOff val="25000"/>
                    </a:schemeClr>
                  </a:solidFill>
                  <a:cs typeface="Arial" pitchFamily="34" charset="0"/>
                </a:rPr>
                <a:t>2018</a:t>
              </a:r>
              <a:endParaRPr lang="ko-KR" altLang="en-US" sz="2800" b="1" dirty="0">
                <a:solidFill>
                  <a:schemeClr val="tx1">
                    <a:lumMod val="75000"/>
                    <a:lumOff val="25000"/>
                  </a:schemeClr>
                </a:solidFill>
                <a:cs typeface="Arial" pitchFamily="34" charset="0"/>
              </a:endParaRPr>
            </a:p>
          </p:txBody>
        </p:sp>
        <p:sp>
          <p:nvSpPr>
            <p:cNvPr id="29" name="TextBox 616">
              <a:extLst>
                <a:ext uri="{FF2B5EF4-FFF2-40B4-BE49-F238E27FC236}">
                  <a16:creationId xmlns:a16="http://schemas.microsoft.com/office/drawing/2014/main" id="{3CB59E27-0834-460B-B0B2-5479C6228229}"/>
                </a:ext>
              </a:extLst>
            </p:cNvPr>
            <p:cNvSpPr txBox="1"/>
            <p:nvPr/>
          </p:nvSpPr>
          <p:spPr>
            <a:xfrm>
              <a:off x="5281142" y="3289821"/>
              <a:ext cx="1348174" cy="430887"/>
            </a:xfrm>
            <a:prstGeom prst="rect">
              <a:avLst/>
            </a:prstGeom>
            <a:noFill/>
          </p:spPr>
          <p:txBody>
            <a:bodyPr wrap="square" lIns="0" tIns="0" rIns="0" bIns="0" rtlCol="0">
              <a:spAutoFit/>
            </a:bodyPr>
            <a:lstStyle/>
            <a:p>
              <a:pPr algn="r"/>
              <a:r>
                <a:rPr lang="en-US" altLang="ko-KR" sz="2800" b="1" dirty="0">
                  <a:solidFill>
                    <a:schemeClr val="tx1">
                      <a:lumMod val="75000"/>
                      <a:lumOff val="25000"/>
                    </a:schemeClr>
                  </a:solidFill>
                  <a:cs typeface="Arial" pitchFamily="34" charset="0"/>
                </a:rPr>
                <a:t>2019</a:t>
              </a:r>
              <a:endParaRPr lang="ko-KR" altLang="en-US" sz="2800" b="1" dirty="0">
                <a:solidFill>
                  <a:schemeClr val="tx1">
                    <a:lumMod val="75000"/>
                    <a:lumOff val="25000"/>
                  </a:schemeClr>
                </a:solidFill>
                <a:cs typeface="Arial" pitchFamily="34" charset="0"/>
              </a:endParaRPr>
            </a:p>
          </p:txBody>
        </p:sp>
        <p:sp>
          <p:nvSpPr>
            <p:cNvPr id="30" name="TextBox 617">
              <a:extLst>
                <a:ext uri="{FF2B5EF4-FFF2-40B4-BE49-F238E27FC236}">
                  <a16:creationId xmlns:a16="http://schemas.microsoft.com/office/drawing/2014/main" id="{CBE59EA0-7533-49B7-8B91-CD78C02790FC}"/>
                </a:ext>
              </a:extLst>
            </p:cNvPr>
            <p:cNvSpPr txBox="1"/>
            <p:nvPr/>
          </p:nvSpPr>
          <p:spPr>
            <a:xfrm>
              <a:off x="8159925" y="3117137"/>
              <a:ext cx="1348174" cy="430887"/>
            </a:xfrm>
            <a:prstGeom prst="rect">
              <a:avLst/>
            </a:prstGeom>
            <a:noFill/>
          </p:spPr>
          <p:txBody>
            <a:bodyPr wrap="square" lIns="0" tIns="0" rIns="0" bIns="0" rtlCol="0">
              <a:spAutoFit/>
            </a:bodyPr>
            <a:lstStyle/>
            <a:p>
              <a:pPr algn="r"/>
              <a:r>
                <a:rPr lang="en-US" altLang="ko-KR" sz="2800" b="1" dirty="0">
                  <a:solidFill>
                    <a:schemeClr val="tx1">
                      <a:lumMod val="75000"/>
                      <a:lumOff val="25000"/>
                    </a:schemeClr>
                  </a:solidFill>
                  <a:cs typeface="Arial" pitchFamily="34" charset="0"/>
                </a:rPr>
                <a:t>2020</a:t>
              </a:r>
              <a:endParaRPr lang="ko-KR" altLang="en-US" sz="2800" b="1" dirty="0">
                <a:solidFill>
                  <a:schemeClr val="tx1">
                    <a:lumMod val="75000"/>
                    <a:lumOff val="25000"/>
                  </a:schemeClr>
                </a:solidFill>
                <a:cs typeface="Arial" pitchFamily="34" charset="0"/>
              </a:endParaRPr>
            </a:p>
          </p:txBody>
        </p:sp>
        <p:sp>
          <p:nvSpPr>
            <p:cNvPr id="33" name="직사각형 1">
              <a:extLst>
                <a:ext uri="{FF2B5EF4-FFF2-40B4-BE49-F238E27FC236}">
                  <a16:creationId xmlns:a16="http://schemas.microsoft.com/office/drawing/2014/main" id="{C2BB509E-0BEE-4080-975C-3BC2F44A07F2}"/>
                </a:ext>
              </a:extLst>
            </p:cNvPr>
            <p:cNvSpPr/>
            <p:nvPr/>
          </p:nvSpPr>
          <p:spPr>
            <a:xfrm>
              <a:off x="828493" y="3981350"/>
              <a:ext cx="3635116" cy="323165"/>
            </a:xfrm>
            <a:prstGeom prst="rect">
              <a:avLst/>
            </a:prstGeom>
          </p:spPr>
          <p:txBody>
            <a:bodyPr wrap="square">
              <a:spAutoFit/>
            </a:bodyPr>
            <a:lstStyle/>
            <a:p>
              <a:r>
                <a:rPr lang="en-US" altLang="ko-KR" sz="1500" dirty="0">
                  <a:solidFill>
                    <a:schemeClr val="bg1">
                      <a:lumMod val="50000"/>
                    </a:schemeClr>
                  </a:solidFill>
                </a:rPr>
                <a:t>2018.09 Start of the program</a:t>
              </a:r>
            </a:p>
          </p:txBody>
        </p:sp>
        <p:sp>
          <p:nvSpPr>
            <p:cNvPr id="34" name="직사각형 1">
              <a:extLst>
                <a:ext uri="{FF2B5EF4-FFF2-40B4-BE49-F238E27FC236}">
                  <a16:creationId xmlns:a16="http://schemas.microsoft.com/office/drawing/2014/main" id="{6BEC0C3F-362A-4EB0-9068-D2CBA24B9961}"/>
                </a:ext>
              </a:extLst>
            </p:cNvPr>
            <p:cNvSpPr/>
            <p:nvPr/>
          </p:nvSpPr>
          <p:spPr>
            <a:xfrm>
              <a:off x="3872773" y="3802817"/>
              <a:ext cx="3635116" cy="553998"/>
            </a:xfrm>
            <a:prstGeom prst="rect">
              <a:avLst/>
            </a:prstGeom>
          </p:spPr>
          <p:txBody>
            <a:bodyPr wrap="square">
              <a:spAutoFit/>
            </a:bodyPr>
            <a:lstStyle/>
            <a:p>
              <a:r>
                <a:rPr lang="en-US" altLang="ko-KR" sz="1500" dirty="0">
                  <a:solidFill>
                    <a:srgbClr val="9B0000"/>
                  </a:solidFill>
                </a:rPr>
                <a:t>2019.04 1</a:t>
              </a:r>
              <a:r>
                <a:rPr lang="en-US" altLang="ko-KR" sz="1500" baseline="30000" dirty="0">
                  <a:solidFill>
                    <a:srgbClr val="9B0000"/>
                  </a:solidFill>
                </a:rPr>
                <a:t>st</a:t>
              </a:r>
              <a:r>
                <a:rPr lang="en-US" altLang="ko-KR" sz="1500" dirty="0">
                  <a:solidFill>
                    <a:srgbClr val="9B0000"/>
                  </a:solidFill>
                </a:rPr>
                <a:t> Progress meeting</a:t>
              </a:r>
            </a:p>
            <a:p>
              <a:pPr lvl="2"/>
              <a:r>
                <a:rPr lang="en-US" altLang="ko-KR" sz="1500" dirty="0">
                  <a:solidFill>
                    <a:srgbClr val="9B0000"/>
                  </a:solidFill>
                </a:rPr>
                <a:t>+ Thesis proposal</a:t>
              </a:r>
            </a:p>
          </p:txBody>
        </p:sp>
        <p:sp>
          <p:nvSpPr>
            <p:cNvPr id="35" name="직사각형 1">
              <a:extLst>
                <a:ext uri="{FF2B5EF4-FFF2-40B4-BE49-F238E27FC236}">
                  <a16:creationId xmlns:a16="http://schemas.microsoft.com/office/drawing/2014/main" id="{83D6B21C-77FB-40DA-9A14-2147A52D5D29}"/>
                </a:ext>
              </a:extLst>
            </p:cNvPr>
            <p:cNvSpPr/>
            <p:nvPr/>
          </p:nvSpPr>
          <p:spPr>
            <a:xfrm>
              <a:off x="6795635" y="3662284"/>
              <a:ext cx="4678970" cy="784830"/>
            </a:xfrm>
            <a:prstGeom prst="rect">
              <a:avLst/>
            </a:prstGeom>
          </p:spPr>
          <p:txBody>
            <a:bodyPr wrap="square">
              <a:spAutoFit/>
            </a:bodyPr>
            <a:lstStyle/>
            <a:p>
              <a:r>
                <a:rPr lang="en-US" altLang="ko-KR" sz="1500" dirty="0">
                  <a:solidFill>
                    <a:srgbClr val="0070C0"/>
                  </a:solidFill>
                </a:rPr>
                <a:t>2020.06 2nd Progress meeting + Thesis submission</a:t>
              </a:r>
            </a:p>
            <a:p>
              <a:r>
                <a:rPr lang="en-US" altLang="ko-KR" sz="1500" dirty="0">
                  <a:solidFill>
                    <a:srgbClr val="0070C0"/>
                  </a:solidFill>
                </a:rPr>
                <a:t>2020.07 Published 1</a:t>
              </a:r>
              <a:r>
                <a:rPr lang="en-US" altLang="ko-KR" sz="1500" baseline="30000" dirty="0">
                  <a:solidFill>
                    <a:srgbClr val="0070C0"/>
                  </a:solidFill>
                </a:rPr>
                <a:t>st</a:t>
              </a:r>
              <a:r>
                <a:rPr lang="en-US" altLang="ko-KR" sz="1500" dirty="0">
                  <a:solidFill>
                    <a:srgbClr val="0070C0"/>
                  </a:solidFill>
                </a:rPr>
                <a:t> paper</a:t>
              </a:r>
            </a:p>
            <a:p>
              <a:r>
                <a:rPr lang="en-US" altLang="ko-KR" sz="1500" dirty="0">
                  <a:solidFill>
                    <a:srgbClr val="0070C0"/>
                  </a:solidFill>
                </a:rPr>
                <a:t>2020.08 Thesis defense + Finial submission</a:t>
              </a:r>
            </a:p>
          </p:txBody>
        </p:sp>
      </p:grpSp>
      <p:sp>
        <p:nvSpPr>
          <p:cNvPr id="36" name="矩形 35">
            <a:extLst>
              <a:ext uri="{FF2B5EF4-FFF2-40B4-BE49-F238E27FC236}">
                <a16:creationId xmlns:a16="http://schemas.microsoft.com/office/drawing/2014/main" id="{E79E29ED-0805-4C12-A372-840E8838012A}"/>
              </a:ext>
            </a:extLst>
          </p:cNvPr>
          <p:cNvSpPr/>
          <p:nvPr/>
        </p:nvSpPr>
        <p:spPr>
          <a:xfrm>
            <a:off x="878162" y="47814"/>
            <a:ext cx="5535490" cy="584775"/>
          </a:xfrm>
          <a:prstGeom prst="rect">
            <a:avLst/>
          </a:prstGeom>
        </p:spPr>
        <p:txBody>
          <a:bodyPr wrap="none">
            <a:spAutoFit/>
          </a:bodyPr>
          <a:lstStyle/>
          <a:p>
            <a:r>
              <a:rPr lang="en-US" altLang="zh-CN" sz="3200" dirty="0">
                <a:solidFill>
                  <a:schemeClr val="accent1">
                    <a:lumMod val="75000"/>
                  </a:schemeClr>
                </a:solidFill>
              </a:rPr>
              <a:t>Research and academic progress</a:t>
            </a:r>
          </a:p>
        </p:txBody>
      </p:sp>
      <p:sp>
        <p:nvSpPr>
          <p:cNvPr id="38" name="矩形 37">
            <a:extLst>
              <a:ext uri="{FF2B5EF4-FFF2-40B4-BE49-F238E27FC236}">
                <a16:creationId xmlns:a16="http://schemas.microsoft.com/office/drawing/2014/main" id="{2F1B51EB-50D7-4CD7-8D36-88160B8FB539}"/>
              </a:ext>
            </a:extLst>
          </p:cNvPr>
          <p:cNvSpPr/>
          <p:nvPr/>
        </p:nvSpPr>
        <p:spPr>
          <a:xfrm>
            <a:off x="932875" y="3791050"/>
            <a:ext cx="2214068" cy="584775"/>
          </a:xfrm>
          <a:prstGeom prst="rect">
            <a:avLst/>
          </a:prstGeom>
        </p:spPr>
        <p:txBody>
          <a:bodyPr wrap="none">
            <a:spAutoFit/>
          </a:bodyPr>
          <a:lstStyle/>
          <a:p>
            <a:pPr>
              <a:spcBef>
                <a:spcPts val="3000"/>
              </a:spcBef>
            </a:pPr>
            <a:r>
              <a:rPr lang="en-US" altLang="zh-CN" sz="3200" dirty="0">
                <a:solidFill>
                  <a:schemeClr val="accent1">
                    <a:lumMod val="75000"/>
                  </a:schemeClr>
                </a:solidFill>
              </a:rPr>
              <a:t>Publications</a:t>
            </a:r>
            <a:endParaRPr lang="en-US" altLang="zh-CN" sz="2400" dirty="0">
              <a:solidFill>
                <a:schemeClr val="accent1">
                  <a:lumMod val="75000"/>
                </a:schemeClr>
              </a:solidFill>
            </a:endParaRPr>
          </a:p>
        </p:txBody>
      </p:sp>
      <p:sp>
        <p:nvSpPr>
          <p:cNvPr id="39" name="矩形 38">
            <a:extLst>
              <a:ext uri="{FF2B5EF4-FFF2-40B4-BE49-F238E27FC236}">
                <a16:creationId xmlns:a16="http://schemas.microsoft.com/office/drawing/2014/main" id="{9D1ADE99-CFE9-4A44-B5D7-B1080735EEF2}"/>
              </a:ext>
            </a:extLst>
          </p:cNvPr>
          <p:cNvSpPr/>
          <p:nvPr/>
        </p:nvSpPr>
        <p:spPr>
          <a:xfrm>
            <a:off x="667726" y="4552911"/>
            <a:ext cx="11524274" cy="1831463"/>
          </a:xfrm>
          <a:prstGeom prst="rect">
            <a:avLst/>
          </a:prstGeom>
        </p:spPr>
        <p:txBody>
          <a:bodyPr wrap="square">
            <a:spAutoFit/>
          </a:bodyPr>
          <a:lstStyle/>
          <a:p>
            <a:pPr>
              <a:lnSpc>
                <a:spcPct val="115000"/>
              </a:lnSpc>
              <a:spcBef>
                <a:spcPts val="600"/>
              </a:spcBef>
              <a:spcAft>
                <a:spcPts val="0"/>
              </a:spcAft>
            </a:pPr>
            <a:r>
              <a:rPr lang="zh-CN" altLang="zh-CN" sz="1400" dirty="0">
                <a:solidFill>
                  <a:schemeClr val="tx1">
                    <a:lumMod val="50000"/>
                    <a:lumOff val="50000"/>
                  </a:schemeClr>
                </a:solidFill>
                <a:latin typeface="+mj-lt"/>
                <a:ea typeface="Arial" panose="020B0604020202020204" pitchFamily="34" charset="0"/>
                <a:cs typeface="Times New Roman" panose="02020603050405020304" pitchFamily="18" charset="0"/>
              </a:rPr>
              <a:t>[1]. Zhao, Y. T., et al. "Broadband nonreciprocity realized by locally controlling the magnon’s radiation." Physical Review Applied, 2020, 14(1): 014035.</a:t>
            </a:r>
            <a:endParaRPr lang="en-US" altLang="zh-CN" sz="1400" dirty="0">
              <a:solidFill>
                <a:schemeClr val="tx1">
                  <a:lumMod val="50000"/>
                  <a:lumOff val="50000"/>
                </a:schemeClr>
              </a:solidFill>
              <a:latin typeface="+mj-lt"/>
              <a:ea typeface="Arial" panose="020B0604020202020204" pitchFamily="34" charset="0"/>
              <a:cs typeface="Times New Roman" panose="02020603050405020304" pitchFamily="18" charset="0"/>
            </a:endParaRPr>
          </a:p>
          <a:p>
            <a:pPr>
              <a:lnSpc>
                <a:spcPct val="115000"/>
              </a:lnSpc>
              <a:spcBef>
                <a:spcPts val="600"/>
              </a:spcBef>
              <a:spcAft>
                <a:spcPts val="0"/>
              </a:spcAft>
            </a:pPr>
            <a:endParaRPr lang="zh-CN" altLang="zh-CN" sz="1100" dirty="0">
              <a:solidFill>
                <a:schemeClr val="tx1">
                  <a:lumMod val="50000"/>
                  <a:lumOff val="50000"/>
                </a:schemeClr>
              </a:solidFill>
              <a:latin typeface="+mj-lt"/>
              <a:ea typeface="宋体" panose="02010600030101010101" pitchFamily="2" charset="-122"/>
              <a:cs typeface="Times New Roman" panose="02020603050405020304" pitchFamily="18" charset="0"/>
            </a:endParaRPr>
          </a:p>
          <a:p>
            <a:pPr>
              <a:lnSpc>
                <a:spcPct val="115000"/>
              </a:lnSpc>
              <a:spcBef>
                <a:spcPts val="600"/>
              </a:spcBef>
              <a:spcAft>
                <a:spcPts val="0"/>
              </a:spcAft>
            </a:pPr>
            <a:r>
              <a:rPr lang="zh-CN" altLang="zh-CN" sz="1400" dirty="0">
                <a:solidFill>
                  <a:schemeClr val="tx1">
                    <a:lumMod val="50000"/>
                    <a:lumOff val="50000"/>
                  </a:schemeClr>
                </a:solidFill>
                <a:latin typeface="+mj-lt"/>
                <a:ea typeface="Arial" panose="020B0604020202020204" pitchFamily="34" charset="0"/>
                <a:cs typeface="Times New Roman" panose="02020603050405020304" pitchFamily="18" charset="0"/>
              </a:rPr>
              <a:t>[2]. Rao, J. W., et al. "Analogue of dynamic Hall effect in cavity magnon polariton system and coherently controlled logic device." Nature communications 10.1 (2019): 1-7.</a:t>
            </a:r>
            <a:endParaRPr lang="zh-CN" altLang="zh-CN" dirty="0">
              <a:solidFill>
                <a:schemeClr val="tx1">
                  <a:lumMod val="50000"/>
                  <a:lumOff val="50000"/>
                </a:schemeClr>
              </a:solidFill>
              <a:latin typeface="+mj-lt"/>
              <a:ea typeface="宋体" panose="02010600030101010101" pitchFamily="2" charset="-122"/>
              <a:cs typeface="Times New Roman" panose="02020603050405020304" pitchFamily="18" charset="0"/>
            </a:endParaRPr>
          </a:p>
          <a:p>
            <a:pPr>
              <a:lnSpc>
                <a:spcPct val="115000"/>
              </a:lnSpc>
              <a:spcBef>
                <a:spcPts val="600"/>
              </a:spcBef>
              <a:spcAft>
                <a:spcPts val="0"/>
              </a:spcAft>
            </a:pPr>
            <a:r>
              <a:rPr lang="zh-CN" altLang="zh-CN" sz="1400" dirty="0">
                <a:solidFill>
                  <a:schemeClr val="tx1">
                    <a:lumMod val="50000"/>
                    <a:lumOff val="50000"/>
                  </a:schemeClr>
                </a:solidFill>
                <a:latin typeface="+mj-lt"/>
                <a:ea typeface="Arial" panose="020B0604020202020204" pitchFamily="34" charset="0"/>
                <a:cs typeface="Times New Roman" panose="02020603050405020304" pitchFamily="18" charset="0"/>
              </a:rPr>
              <a:t>[3]. Yao, B.M., et al. "Coherent control of magnon radiative damping with local photon states", Communications Physics (2019):0482</a:t>
            </a:r>
            <a:endParaRPr lang="zh-CN" altLang="zh-CN" dirty="0">
              <a:solidFill>
                <a:schemeClr val="tx1">
                  <a:lumMod val="50000"/>
                  <a:lumOff val="50000"/>
                </a:schemeClr>
              </a:solidFill>
              <a:latin typeface="+mj-lt"/>
              <a:ea typeface="宋体" panose="02010600030101010101" pitchFamily="2" charset="-122"/>
              <a:cs typeface="Times New Roman" panose="02020603050405020304" pitchFamily="18" charset="0"/>
            </a:endParaRPr>
          </a:p>
          <a:p>
            <a:pPr>
              <a:lnSpc>
                <a:spcPct val="115000"/>
              </a:lnSpc>
              <a:spcBef>
                <a:spcPts val="600"/>
              </a:spcBef>
              <a:spcAft>
                <a:spcPts val="0"/>
              </a:spcAft>
            </a:pPr>
            <a:r>
              <a:rPr lang="zh-CN" altLang="zh-CN" sz="1400" dirty="0">
                <a:solidFill>
                  <a:schemeClr val="tx1">
                    <a:lumMod val="50000"/>
                    <a:lumOff val="50000"/>
                  </a:schemeClr>
                </a:solidFill>
                <a:latin typeface="+mj-lt"/>
                <a:ea typeface="Arial" panose="020B0604020202020204" pitchFamily="34" charset="0"/>
                <a:cs typeface="Times New Roman" panose="02020603050405020304" pitchFamily="18" charset="0"/>
              </a:rPr>
              <a:t>[4]. Rao, J. W., et al. "Level attraction and level repulsion of magnon coupled with a cavity anti-resonance." New Journal of Physics 21.6 (2019): 065001.</a:t>
            </a:r>
            <a:endParaRPr lang="zh-CN" altLang="zh-CN" dirty="0">
              <a:solidFill>
                <a:schemeClr val="tx1">
                  <a:lumMod val="50000"/>
                  <a:lumOff val="50000"/>
                </a:schemeClr>
              </a:solidFill>
              <a:effectLst/>
              <a:latin typeface="+mj-lt"/>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26D3E18-4AD3-4592-9DE1-0DB270A9B85B}"/>
              </a:ext>
            </a:extLst>
          </p:cNvPr>
          <p:cNvSpPr txBox="1"/>
          <p:nvPr/>
        </p:nvSpPr>
        <p:spPr>
          <a:xfrm>
            <a:off x="741680" y="4280814"/>
            <a:ext cx="1231427" cy="307777"/>
          </a:xfrm>
          <a:prstGeom prst="rect">
            <a:avLst/>
          </a:prstGeom>
          <a:noFill/>
        </p:spPr>
        <p:txBody>
          <a:bodyPr wrap="none" rtlCol="0">
            <a:spAutoFit/>
          </a:bodyPr>
          <a:lstStyle/>
          <a:p>
            <a:r>
              <a:rPr lang="en-US" altLang="zh-CN" sz="1400" dirty="0"/>
              <a:t>First authored </a:t>
            </a:r>
            <a:endParaRPr lang="zh-CN" altLang="en-US" sz="1400" dirty="0"/>
          </a:p>
        </p:txBody>
      </p:sp>
      <p:sp>
        <p:nvSpPr>
          <p:cNvPr id="27" name="文本框 26">
            <a:extLst>
              <a:ext uri="{FF2B5EF4-FFF2-40B4-BE49-F238E27FC236}">
                <a16:creationId xmlns:a16="http://schemas.microsoft.com/office/drawing/2014/main" id="{FE072F9F-B699-4E58-81B4-A0FBD4BF83CD}"/>
              </a:ext>
            </a:extLst>
          </p:cNvPr>
          <p:cNvSpPr txBox="1"/>
          <p:nvPr/>
        </p:nvSpPr>
        <p:spPr>
          <a:xfrm>
            <a:off x="741679" y="4828505"/>
            <a:ext cx="1172116" cy="307777"/>
          </a:xfrm>
          <a:prstGeom prst="rect">
            <a:avLst/>
          </a:prstGeom>
          <a:noFill/>
        </p:spPr>
        <p:txBody>
          <a:bodyPr wrap="none" rtlCol="0">
            <a:spAutoFit/>
          </a:bodyPr>
          <a:lstStyle/>
          <a:p>
            <a:r>
              <a:rPr lang="en-US" altLang="zh-CN" sz="1400" dirty="0"/>
              <a:t>Co-authored </a:t>
            </a:r>
            <a:endParaRPr lang="zh-CN" altLang="en-US" sz="1400" dirty="0"/>
          </a:p>
        </p:txBody>
      </p:sp>
      <p:sp>
        <p:nvSpPr>
          <p:cNvPr id="31" name="页脚占位符 1">
            <a:extLst>
              <a:ext uri="{FF2B5EF4-FFF2-40B4-BE49-F238E27FC236}">
                <a16:creationId xmlns:a16="http://schemas.microsoft.com/office/drawing/2014/main" id="{88284227-6481-4B3F-A367-677351F38D5F}"/>
              </a:ext>
            </a:extLst>
          </p:cNvPr>
          <p:cNvSpPr>
            <a:spLocks noGrp="1"/>
          </p:cNvSpPr>
          <p:nvPr>
            <p:ph type="ftr" sz="quarter" idx="11"/>
          </p:nvPr>
        </p:nvSpPr>
        <p:spPr>
          <a:xfrm>
            <a:off x="4038600" y="6356350"/>
            <a:ext cx="4114800" cy="365125"/>
          </a:xfrm>
        </p:spPr>
        <p:txBody>
          <a:bodyPr/>
          <a:lstStyle/>
          <a:p>
            <a:r>
              <a:rPr lang="en-US" altLang="zh-CN" dirty="0"/>
              <a:t>1. Academic progress overview</a:t>
            </a:r>
          </a:p>
        </p:txBody>
      </p:sp>
    </p:spTree>
    <p:extLst>
      <p:ext uri="{BB962C8B-B14F-4D97-AF65-F5344CB8AC3E}">
        <p14:creationId xmlns:p14="http://schemas.microsoft.com/office/powerpoint/2010/main" val="2981575927"/>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2"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32DDA1B-4478-4B51-AD12-993386956191}"/>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Fano Resonance for designing sensors</a:t>
            </a:r>
            <a:endParaRPr lang="zh-CN" altLang="en-US" sz="3600" dirty="0">
              <a:solidFill>
                <a:schemeClr val="accent1">
                  <a:lumMod val="75000"/>
                </a:schemeClr>
              </a:solidFill>
            </a:endParaRPr>
          </a:p>
        </p:txBody>
      </p:sp>
      <p:pic>
        <p:nvPicPr>
          <p:cNvPr id="2" name="图片 1">
            <a:extLst>
              <a:ext uri="{FF2B5EF4-FFF2-40B4-BE49-F238E27FC236}">
                <a16:creationId xmlns:a16="http://schemas.microsoft.com/office/drawing/2014/main" id="{0F595387-C267-4B8A-BACA-1E4B26EF716E}"/>
              </a:ext>
            </a:extLst>
          </p:cNvPr>
          <p:cNvPicPr>
            <a:picLocks noChangeAspect="1"/>
          </p:cNvPicPr>
          <p:nvPr/>
        </p:nvPicPr>
        <p:blipFill>
          <a:blip r:embed="rId2"/>
          <a:stretch>
            <a:fillRect/>
          </a:stretch>
        </p:blipFill>
        <p:spPr>
          <a:xfrm>
            <a:off x="1592411" y="1739785"/>
            <a:ext cx="2786549" cy="3884777"/>
          </a:xfrm>
          <a:prstGeom prst="rect">
            <a:avLst/>
          </a:prstGeom>
        </p:spPr>
      </p:pic>
      <p:sp>
        <p:nvSpPr>
          <p:cNvPr id="3" name="矩形 2">
            <a:extLst>
              <a:ext uri="{FF2B5EF4-FFF2-40B4-BE49-F238E27FC236}">
                <a16:creationId xmlns:a16="http://schemas.microsoft.com/office/drawing/2014/main" id="{2FEDFDD1-B05D-4308-8566-922750F6BB38}"/>
              </a:ext>
            </a:extLst>
          </p:cNvPr>
          <p:cNvSpPr/>
          <p:nvPr/>
        </p:nvSpPr>
        <p:spPr>
          <a:xfrm>
            <a:off x="1102359" y="6027954"/>
            <a:ext cx="4158367" cy="646331"/>
          </a:xfrm>
          <a:prstGeom prst="rect">
            <a:avLst/>
          </a:prstGeom>
        </p:spPr>
        <p:txBody>
          <a:bodyPr wrap="square">
            <a:spAutoFit/>
          </a:bodyPr>
          <a:lstStyle/>
          <a:p>
            <a:r>
              <a:rPr lang="en-US" altLang="zh-CN" sz="1200" dirty="0">
                <a:solidFill>
                  <a:srgbClr val="222222"/>
                </a:solidFill>
                <a:latin typeface="Arial" panose="020B0604020202020204" pitchFamily="34" charset="0"/>
              </a:rPr>
              <a:t>Hao, Feng, et al. "Symmetry breaking in plasmonic nanocavities: </a:t>
            </a:r>
            <a:r>
              <a:rPr lang="en-US" altLang="zh-CN" sz="1200" dirty="0" err="1">
                <a:solidFill>
                  <a:srgbClr val="222222"/>
                </a:solidFill>
                <a:latin typeface="Arial" panose="020B0604020202020204" pitchFamily="34" charset="0"/>
              </a:rPr>
              <a:t>subradiant</a:t>
            </a:r>
            <a:r>
              <a:rPr lang="en-US" altLang="zh-CN" sz="1200" dirty="0">
                <a:solidFill>
                  <a:srgbClr val="222222"/>
                </a:solidFill>
                <a:latin typeface="Arial" panose="020B0604020202020204" pitchFamily="34" charset="0"/>
              </a:rPr>
              <a:t> LSPR sensing and a tunable Fano resonance." </a:t>
            </a:r>
            <a:r>
              <a:rPr lang="en-US" altLang="zh-CN" sz="1200" i="1" dirty="0">
                <a:solidFill>
                  <a:srgbClr val="222222"/>
                </a:solidFill>
                <a:latin typeface="Arial" panose="020B0604020202020204" pitchFamily="34" charset="0"/>
              </a:rPr>
              <a:t>Nano letters</a:t>
            </a:r>
            <a:r>
              <a:rPr lang="en-US" altLang="zh-CN" sz="1200" dirty="0">
                <a:solidFill>
                  <a:srgbClr val="222222"/>
                </a:solidFill>
                <a:latin typeface="Arial" panose="020B0604020202020204" pitchFamily="34" charset="0"/>
              </a:rPr>
              <a:t> 8.11 (2008): 3983-3988.</a:t>
            </a:r>
            <a:endParaRPr lang="zh-CN" altLang="en-US" sz="1200" dirty="0"/>
          </a:p>
        </p:txBody>
      </p:sp>
      <p:sp>
        <p:nvSpPr>
          <p:cNvPr id="5" name="文本框 4">
            <a:extLst>
              <a:ext uri="{FF2B5EF4-FFF2-40B4-BE49-F238E27FC236}">
                <a16:creationId xmlns:a16="http://schemas.microsoft.com/office/drawing/2014/main" id="{34EDEC78-3D52-4404-92B2-658943EF8B73}"/>
              </a:ext>
            </a:extLst>
          </p:cNvPr>
          <p:cNvSpPr txBox="1"/>
          <p:nvPr/>
        </p:nvSpPr>
        <p:spPr>
          <a:xfrm>
            <a:off x="1717040" y="1163040"/>
            <a:ext cx="2929007" cy="646331"/>
          </a:xfrm>
          <a:prstGeom prst="rect">
            <a:avLst/>
          </a:prstGeom>
          <a:noFill/>
        </p:spPr>
        <p:txBody>
          <a:bodyPr wrap="none" rtlCol="0">
            <a:spAutoFit/>
          </a:bodyPr>
          <a:lstStyle/>
          <a:p>
            <a:r>
              <a:rPr lang="en-US" altLang="zh-CN" dirty="0"/>
              <a:t>Yellow material:</a:t>
            </a:r>
          </a:p>
          <a:p>
            <a:r>
              <a:rPr lang="en-US" altLang="zh-CN" dirty="0"/>
              <a:t>Dielectric material under test</a:t>
            </a:r>
            <a:endParaRPr lang="zh-CN" altLang="en-US" dirty="0"/>
          </a:p>
        </p:txBody>
      </p:sp>
      <p:pic>
        <p:nvPicPr>
          <p:cNvPr id="6" name="图片 5">
            <a:extLst>
              <a:ext uri="{FF2B5EF4-FFF2-40B4-BE49-F238E27FC236}">
                <a16:creationId xmlns:a16="http://schemas.microsoft.com/office/drawing/2014/main" id="{619A9B57-F5FF-4AA2-871F-22745A915C64}"/>
              </a:ext>
            </a:extLst>
          </p:cNvPr>
          <p:cNvPicPr>
            <a:picLocks noChangeAspect="1"/>
          </p:cNvPicPr>
          <p:nvPr/>
        </p:nvPicPr>
        <p:blipFill>
          <a:blip r:embed="rId3"/>
          <a:stretch>
            <a:fillRect/>
          </a:stretch>
        </p:blipFill>
        <p:spPr>
          <a:xfrm>
            <a:off x="6326345" y="1739785"/>
            <a:ext cx="2439219" cy="1864975"/>
          </a:xfrm>
          <a:prstGeom prst="rect">
            <a:avLst/>
          </a:prstGeom>
        </p:spPr>
      </p:pic>
      <p:pic>
        <p:nvPicPr>
          <p:cNvPr id="7" name="图片 6">
            <a:extLst>
              <a:ext uri="{FF2B5EF4-FFF2-40B4-BE49-F238E27FC236}">
                <a16:creationId xmlns:a16="http://schemas.microsoft.com/office/drawing/2014/main" id="{85AC182B-CF05-4FA6-8F86-BB83228CF2DD}"/>
              </a:ext>
            </a:extLst>
          </p:cNvPr>
          <p:cNvPicPr>
            <a:picLocks noChangeAspect="1"/>
          </p:cNvPicPr>
          <p:nvPr/>
        </p:nvPicPr>
        <p:blipFill rotWithShape="1">
          <a:blip r:embed="rId4"/>
          <a:srcRect t="3048"/>
          <a:stretch/>
        </p:blipFill>
        <p:spPr>
          <a:xfrm>
            <a:off x="8664246" y="1807438"/>
            <a:ext cx="2580928" cy="1874735"/>
          </a:xfrm>
          <a:prstGeom prst="rect">
            <a:avLst/>
          </a:prstGeom>
        </p:spPr>
      </p:pic>
      <p:pic>
        <p:nvPicPr>
          <p:cNvPr id="8" name="图片 7">
            <a:extLst>
              <a:ext uri="{FF2B5EF4-FFF2-40B4-BE49-F238E27FC236}">
                <a16:creationId xmlns:a16="http://schemas.microsoft.com/office/drawing/2014/main" id="{A81C677D-9370-4A06-B613-1A4CCFEC9D79}"/>
              </a:ext>
            </a:extLst>
          </p:cNvPr>
          <p:cNvPicPr>
            <a:picLocks noChangeAspect="1"/>
          </p:cNvPicPr>
          <p:nvPr/>
        </p:nvPicPr>
        <p:blipFill>
          <a:blip r:embed="rId5"/>
          <a:stretch>
            <a:fillRect/>
          </a:stretch>
        </p:blipFill>
        <p:spPr>
          <a:xfrm>
            <a:off x="6279260" y="3749827"/>
            <a:ext cx="2318285" cy="1874735"/>
          </a:xfrm>
          <a:prstGeom prst="rect">
            <a:avLst/>
          </a:prstGeom>
        </p:spPr>
      </p:pic>
      <p:sp>
        <p:nvSpPr>
          <p:cNvPr id="9" name="矩形 8">
            <a:extLst>
              <a:ext uri="{FF2B5EF4-FFF2-40B4-BE49-F238E27FC236}">
                <a16:creationId xmlns:a16="http://schemas.microsoft.com/office/drawing/2014/main" id="{FC689A80-77ED-4C09-BC0D-B9559E33397E}"/>
              </a:ext>
            </a:extLst>
          </p:cNvPr>
          <p:cNvSpPr/>
          <p:nvPr/>
        </p:nvSpPr>
        <p:spPr>
          <a:xfrm>
            <a:off x="6279260" y="6027955"/>
            <a:ext cx="4448443" cy="646331"/>
          </a:xfrm>
          <a:prstGeom prst="rect">
            <a:avLst/>
          </a:prstGeom>
        </p:spPr>
        <p:txBody>
          <a:bodyPr wrap="square">
            <a:spAutoFit/>
          </a:bodyPr>
          <a:lstStyle/>
          <a:p>
            <a:r>
              <a:rPr lang="en-US" altLang="zh-CN" sz="1200" dirty="0">
                <a:solidFill>
                  <a:srgbClr val="222222"/>
                </a:solidFill>
                <a:latin typeface="Arial" panose="020B0604020202020204" pitchFamily="34" charset="0"/>
              </a:rPr>
              <a:t>Singh, Ranjan, et al. "Ultrasensitive terahertz sensing with high-Q Fano resonances in </a:t>
            </a:r>
            <a:r>
              <a:rPr lang="en-US" altLang="zh-CN" sz="1200" dirty="0" err="1">
                <a:solidFill>
                  <a:srgbClr val="222222"/>
                </a:solidFill>
                <a:latin typeface="Arial" panose="020B0604020202020204" pitchFamily="34" charset="0"/>
              </a:rPr>
              <a:t>metasurfaces</a:t>
            </a:r>
            <a:r>
              <a:rPr lang="en-US" altLang="zh-CN" sz="1200" dirty="0">
                <a:solidFill>
                  <a:srgbClr val="222222"/>
                </a:solidFill>
                <a:latin typeface="Arial" panose="020B0604020202020204" pitchFamily="34" charset="0"/>
              </a:rPr>
              <a:t>." </a:t>
            </a:r>
            <a:r>
              <a:rPr lang="en-US" altLang="zh-CN" sz="1200" i="1" dirty="0">
                <a:solidFill>
                  <a:srgbClr val="222222"/>
                </a:solidFill>
                <a:latin typeface="Arial" panose="020B0604020202020204" pitchFamily="34" charset="0"/>
              </a:rPr>
              <a:t>Applied Physics Letters</a:t>
            </a:r>
            <a:r>
              <a:rPr lang="en-US" altLang="zh-CN" sz="1200" dirty="0">
                <a:solidFill>
                  <a:srgbClr val="222222"/>
                </a:solidFill>
                <a:latin typeface="Arial" panose="020B0604020202020204" pitchFamily="34" charset="0"/>
              </a:rPr>
              <a:t> 105.17 (2014): 171101.</a:t>
            </a:r>
            <a:endParaRPr lang="zh-CN" altLang="en-US" sz="1200" dirty="0"/>
          </a:p>
        </p:txBody>
      </p:sp>
      <p:pic>
        <p:nvPicPr>
          <p:cNvPr id="10" name="图片 9">
            <a:extLst>
              <a:ext uri="{FF2B5EF4-FFF2-40B4-BE49-F238E27FC236}">
                <a16:creationId xmlns:a16="http://schemas.microsoft.com/office/drawing/2014/main" id="{5E75D19C-CB34-46B6-ABF0-6CB4AE22E710}"/>
              </a:ext>
            </a:extLst>
          </p:cNvPr>
          <p:cNvPicPr>
            <a:picLocks noChangeAspect="1"/>
          </p:cNvPicPr>
          <p:nvPr/>
        </p:nvPicPr>
        <p:blipFill>
          <a:blip r:embed="rId6"/>
          <a:stretch>
            <a:fillRect/>
          </a:stretch>
        </p:blipFill>
        <p:spPr>
          <a:xfrm>
            <a:off x="8765564" y="3841237"/>
            <a:ext cx="2396519" cy="1783325"/>
          </a:xfrm>
          <a:prstGeom prst="rect">
            <a:avLst/>
          </a:prstGeom>
        </p:spPr>
      </p:pic>
      <p:sp>
        <p:nvSpPr>
          <p:cNvPr id="11" name="文本框 10">
            <a:extLst>
              <a:ext uri="{FF2B5EF4-FFF2-40B4-BE49-F238E27FC236}">
                <a16:creationId xmlns:a16="http://schemas.microsoft.com/office/drawing/2014/main" id="{5DEF5738-0569-4218-A23A-D576AE64886E}"/>
              </a:ext>
            </a:extLst>
          </p:cNvPr>
          <p:cNvSpPr txBox="1"/>
          <p:nvPr/>
        </p:nvSpPr>
        <p:spPr>
          <a:xfrm>
            <a:off x="6723379" y="1351468"/>
            <a:ext cx="1473480" cy="369332"/>
          </a:xfrm>
          <a:prstGeom prst="rect">
            <a:avLst/>
          </a:prstGeom>
          <a:noFill/>
        </p:spPr>
        <p:txBody>
          <a:bodyPr wrap="none" rtlCol="0" anchor="ctr">
            <a:spAutoFit/>
          </a:bodyPr>
          <a:lstStyle/>
          <a:p>
            <a:r>
              <a:rPr lang="en-US" altLang="zh-CN" dirty="0"/>
              <a:t>Sensor design</a:t>
            </a:r>
            <a:endParaRPr lang="zh-CN" altLang="en-US" dirty="0"/>
          </a:p>
        </p:txBody>
      </p:sp>
      <p:pic>
        <p:nvPicPr>
          <p:cNvPr id="12" name="图片 11">
            <a:extLst>
              <a:ext uri="{FF2B5EF4-FFF2-40B4-BE49-F238E27FC236}">
                <a16:creationId xmlns:a16="http://schemas.microsoft.com/office/drawing/2014/main" id="{B6C1B7AB-896F-4003-80B7-8761C802C3C6}"/>
              </a:ext>
            </a:extLst>
          </p:cNvPr>
          <p:cNvPicPr>
            <a:picLocks noChangeAspect="1"/>
          </p:cNvPicPr>
          <p:nvPr/>
        </p:nvPicPr>
        <p:blipFill>
          <a:blip r:embed="rId7"/>
          <a:stretch>
            <a:fillRect/>
          </a:stretch>
        </p:blipFill>
        <p:spPr>
          <a:xfrm>
            <a:off x="7778114" y="4771196"/>
            <a:ext cx="611785" cy="495757"/>
          </a:xfrm>
          <a:prstGeom prst="rect">
            <a:avLst/>
          </a:prstGeom>
        </p:spPr>
      </p:pic>
      <p:sp>
        <p:nvSpPr>
          <p:cNvPr id="14" name="文本框 13">
            <a:extLst>
              <a:ext uri="{FF2B5EF4-FFF2-40B4-BE49-F238E27FC236}">
                <a16:creationId xmlns:a16="http://schemas.microsoft.com/office/drawing/2014/main" id="{D8652EFD-74AF-423C-9155-42677BD75ABB}"/>
              </a:ext>
            </a:extLst>
          </p:cNvPr>
          <p:cNvSpPr txBox="1"/>
          <p:nvPr/>
        </p:nvSpPr>
        <p:spPr>
          <a:xfrm>
            <a:off x="8801124" y="1351468"/>
            <a:ext cx="2525050" cy="369332"/>
          </a:xfrm>
          <a:prstGeom prst="rect">
            <a:avLst/>
          </a:prstGeom>
          <a:noFill/>
        </p:spPr>
        <p:txBody>
          <a:bodyPr wrap="none" rtlCol="0" anchor="ctr">
            <a:spAutoFit/>
          </a:bodyPr>
          <a:lstStyle/>
          <a:p>
            <a:r>
              <a:rPr lang="en-US" altLang="zh-CN" dirty="0"/>
              <a:t>Fano resonance spectrum</a:t>
            </a:r>
            <a:endParaRPr lang="zh-CN" altLang="en-US" dirty="0"/>
          </a:p>
        </p:txBody>
      </p:sp>
      <p:sp>
        <p:nvSpPr>
          <p:cNvPr id="15" name="文本框 14">
            <a:extLst>
              <a:ext uri="{FF2B5EF4-FFF2-40B4-BE49-F238E27FC236}">
                <a16:creationId xmlns:a16="http://schemas.microsoft.com/office/drawing/2014/main" id="{25FD01A8-E7EC-4E5A-9CF7-C35B869BE777}"/>
              </a:ext>
            </a:extLst>
          </p:cNvPr>
          <p:cNvSpPr txBox="1"/>
          <p:nvPr/>
        </p:nvSpPr>
        <p:spPr>
          <a:xfrm>
            <a:off x="6326345" y="5658622"/>
            <a:ext cx="1627369" cy="369332"/>
          </a:xfrm>
          <a:prstGeom prst="rect">
            <a:avLst/>
          </a:prstGeom>
          <a:noFill/>
        </p:spPr>
        <p:txBody>
          <a:bodyPr wrap="none" rtlCol="0" anchor="ctr">
            <a:spAutoFit/>
          </a:bodyPr>
          <a:lstStyle/>
          <a:p>
            <a:r>
              <a:rPr lang="en-US" altLang="zh-CN" dirty="0"/>
              <a:t>Frequency shift</a:t>
            </a:r>
            <a:endParaRPr lang="zh-CN" altLang="en-US" dirty="0"/>
          </a:p>
        </p:txBody>
      </p:sp>
      <p:sp>
        <p:nvSpPr>
          <p:cNvPr id="16" name="文本框 15">
            <a:extLst>
              <a:ext uri="{FF2B5EF4-FFF2-40B4-BE49-F238E27FC236}">
                <a16:creationId xmlns:a16="http://schemas.microsoft.com/office/drawing/2014/main" id="{613983F7-6F7D-4318-B3A7-E09CF174FA1D}"/>
              </a:ext>
            </a:extLst>
          </p:cNvPr>
          <p:cNvSpPr txBox="1"/>
          <p:nvPr/>
        </p:nvSpPr>
        <p:spPr>
          <a:xfrm>
            <a:off x="9555587" y="5665564"/>
            <a:ext cx="1172116" cy="369332"/>
          </a:xfrm>
          <a:prstGeom prst="rect">
            <a:avLst/>
          </a:prstGeom>
          <a:noFill/>
        </p:spPr>
        <p:txBody>
          <a:bodyPr wrap="none" rtlCol="0" anchor="ctr">
            <a:spAutoFit/>
          </a:bodyPr>
          <a:lstStyle/>
          <a:p>
            <a:r>
              <a:rPr lang="en-US" altLang="zh-CN" dirty="0"/>
              <a:t>Sensitivity</a:t>
            </a:r>
            <a:endParaRPr lang="zh-CN" altLang="en-US" dirty="0"/>
          </a:p>
        </p:txBody>
      </p:sp>
      <p:pic>
        <p:nvPicPr>
          <p:cNvPr id="17" name="图形 16" descr="无穷大">
            <a:hlinkClick r:id="rId8" action="ppaction://hlinksldjump"/>
            <a:extLst>
              <a:ext uri="{FF2B5EF4-FFF2-40B4-BE49-F238E27FC236}">
                <a16:creationId xmlns:a16="http://schemas.microsoft.com/office/drawing/2014/main" id="{4565EA06-231E-4D89-B894-F67376886D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920062069"/>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DC043CA-08D1-4DD7-BE93-B500637A602C}"/>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Rabi Oscillation</a:t>
            </a:r>
            <a:endParaRPr lang="zh-CN" altLang="en-US" sz="3600" dirty="0">
              <a:solidFill>
                <a:schemeClr val="accent1">
                  <a:lumMod val="75000"/>
                </a:schemeClr>
              </a:solidFill>
            </a:endParaRPr>
          </a:p>
        </p:txBody>
      </p:sp>
      <p:sp>
        <p:nvSpPr>
          <p:cNvPr id="5" name="矩形 4">
            <a:extLst>
              <a:ext uri="{FF2B5EF4-FFF2-40B4-BE49-F238E27FC236}">
                <a16:creationId xmlns:a16="http://schemas.microsoft.com/office/drawing/2014/main" id="{76C36EDD-C8E0-47D1-9219-5D84BD880E60}"/>
              </a:ext>
            </a:extLst>
          </p:cNvPr>
          <p:cNvSpPr/>
          <p:nvPr/>
        </p:nvSpPr>
        <p:spPr>
          <a:xfrm>
            <a:off x="731520" y="1216075"/>
            <a:ext cx="10403840" cy="1289071"/>
          </a:xfrm>
          <a:prstGeom prst="rect">
            <a:avLst/>
          </a:prstGeom>
        </p:spPr>
        <p:txBody>
          <a:bodyPr wrap="square">
            <a:spAutoFit/>
          </a:bodyPr>
          <a:lstStyle/>
          <a:p>
            <a:pPr>
              <a:lnSpc>
                <a:spcPct val="150000"/>
              </a:lnSpc>
            </a:pPr>
            <a:r>
              <a:rPr lang="zh-CN" altLang="en-US" dirty="0"/>
              <a:t>A Rabi oscillation is a damped oscillation of an initially excited atom coupled to an electromagnetic resonator or cavity</a:t>
            </a:r>
            <a:r>
              <a:rPr lang="en-US" altLang="zh-CN" dirty="0"/>
              <a:t>. In this process, atom alternately emits photons into a single-mode electromagnetic cavity and reabsorbs them.</a:t>
            </a:r>
            <a:endParaRPr lang="zh-CN" altLang="en-US" dirty="0"/>
          </a:p>
        </p:txBody>
      </p:sp>
      <p:grpSp>
        <p:nvGrpSpPr>
          <p:cNvPr id="11" name="组合 10">
            <a:extLst>
              <a:ext uri="{FF2B5EF4-FFF2-40B4-BE49-F238E27FC236}">
                <a16:creationId xmlns:a16="http://schemas.microsoft.com/office/drawing/2014/main" id="{39E03F3A-B9C2-45BD-A1A3-54A86A41D7FD}"/>
              </a:ext>
            </a:extLst>
          </p:cNvPr>
          <p:cNvGrpSpPr/>
          <p:nvPr/>
        </p:nvGrpSpPr>
        <p:grpSpPr>
          <a:xfrm>
            <a:off x="1111577" y="2980947"/>
            <a:ext cx="4653352" cy="2887222"/>
            <a:chOff x="2544451" y="3197764"/>
            <a:chExt cx="4653352" cy="2887222"/>
          </a:xfrm>
        </p:grpSpPr>
        <p:pic>
          <p:nvPicPr>
            <p:cNvPr id="7" name="图片 6">
              <a:extLst>
                <a:ext uri="{FF2B5EF4-FFF2-40B4-BE49-F238E27FC236}">
                  <a16:creationId xmlns:a16="http://schemas.microsoft.com/office/drawing/2014/main" id="{CF298EF3-5D4E-4F63-9965-DB6CF76FAAC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355" b="89870" l="2855" r="98414">
                          <a14:foregroundMark x1="12688" y1="17077" x2="8089" y2="38061"/>
                          <a14:foregroundMark x1="8089" y1="38061" x2="14830" y2="61360"/>
                          <a14:foregroundMark x1="14830" y1="61360" x2="24901" y2="74964"/>
                          <a14:foregroundMark x1="45340" y1="80489" x2="50595" y2="81910"/>
                          <a14:foregroundMark x1="24901" y1="74964" x2="43199" y2="79911"/>
                          <a14:foregroundMark x1="55328" y1="79794" x2="62252" y2="76700"/>
                          <a14:foregroundMark x1="50595" y1="81910" x2="51974" y2="81294"/>
                          <a14:foregroundMark x1="62252" y1="76700" x2="81761" y2="45441"/>
                          <a14:foregroundMark x1="81761" y1="45441" x2="83426" y2="22431"/>
                          <a14:foregroundMark x1="61134" y1="22561" x2="60208" y2="22566"/>
                          <a14:foregroundMark x1="65753" y1="22534" x2="63105" y2="22549"/>
                          <a14:foregroundMark x1="67638" y1="22523" x2="67430" y2="22524"/>
                          <a14:foregroundMark x1="83426" y1="22431" x2="74122" y2="22485"/>
                          <a14:foregroundMark x1="55661" y1="16394" x2="50753" y2="5499"/>
                          <a14:foregroundMark x1="57498" y1="20471" x2="56572" y2="18415"/>
                          <a14:foregroundMark x1="58446" y1="22576" x2="57690" y2="20897"/>
                          <a14:foregroundMark x1="50753" y1="5499" x2="41634" y2="20695"/>
                          <a14:foregroundMark x1="41634" y1="20695" x2="29818" y2="28944"/>
                          <a14:foregroundMark x1="17510" y1="18771" x2="12133" y2="14327"/>
                          <a14:foregroundMark x1="29818" y1="28944" x2="24470" y2="24524"/>
                          <a14:foregroundMark x1="43537" y1="16208" x2="43537" y2="16208"/>
                          <a14:foregroundMark x1="44726" y1="17511" x2="44726" y2="17511"/>
                          <a14:foregroundMark x1="47026" y1="25470" x2="48295" y2="29522"/>
                          <a14:foregroundMark x1="51864" y1="40232" x2="47581" y2="61795"/>
                          <a14:foregroundMark x1="47581" y1="61795" x2="44568" y2="58321"/>
                          <a14:foregroundMark x1="45837" y1="41679" x2="38382" y2="53835"/>
                          <a14:foregroundMark x1="34972" y1="56585" x2="34972" y2="56585"/>
                          <a14:foregroundMark x1="34734" y1="54703" x2="34734" y2="54703"/>
                          <a14:foregroundMark x1="25059" y1="28075" x2="45837" y2="64689"/>
                          <a14:foregroundMark x1="45837" y1="64689" x2="73117" y2="53690"/>
                          <a14:foregroundMark x1="73117" y1="53690" x2="79144" y2="34443"/>
                          <a14:foregroundMark x1="79144" y1="34443" x2="41634" y2="23444"/>
                          <a14:foregroundMark x1="41634" y1="23444" x2="28232" y2="34153"/>
                          <a14:foregroundMark x1="28232" y1="34153" x2="20381" y2="53835"/>
                          <a14:foregroundMark x1="20381" y1="53835" x2="29897" y2="72069"/>
                          <a14:foregroundMark x1="29897" y1="72069" x2="30056" y2="72359"/>
                          <a14:foregroundMark x1="36241" y1="52243" x2="24187" y2="57308"/>
                          <a14:foregroundMark x1="24187" y1="57308" x2="32117" y2="74674"/>
                          <a14:foregroundMark x1="32117" y1="74674" x2="42117" y2="81517"/>
                          <a14:foregroundMark x1="46448" y1="83000" x2="49251" y2="83096"/>
                          <a14:foregroundMark x1="56939" y1="83357" x2="64869" y2="66425"/>
                          <a14:foregroundMark x1="64869" y1="66425" x2="56225" y2="49493"/>
                          <a14:foregroundMark x1="56225" y1="49493" x2="44568" y2="38061"/>
                          <a14:foregroundMark x1="44568" y1="38061" x2="32435" y2="43415"/>
                          <a14:foregroundMark x1="32435" y1="43415" x2="24425" y2="59913"/>
                          <a14:foregroundMark x1="24425" y1="59913" x2="24425" y2="61360"/>
                          <a14:foregroundMark x1="6661" y1="18090" x2="8010" y2="40232"/>
                          <a14:foregroundMark x1="8010" y1="40232" x2="8565" y2="40521"/>
                          <a14:foregroundMark x1="79779" y1="18717" x2="92149" y2="14038"/>
                          <a14:foregroundMark x1="92149" y1="14038" x2="98414" y2="33575"/>
                          <a14:foregroundMark x1="98414" y1="33575" x2="85884" y2="38350"/>
                          <a14:foregroundMark x1="85884" y1="38350" x2="83664" y2="37482"/>
                          <a14:foregroundMark x1="8961" y1="20550" x2="2855" y2="39508"/>
                          <a14:foregroundMark x1="2855" y1="39508" x2="8565" y2="20405"/>
                          <a14:foregroundMark x1="62445" y1="23342" x2="63204" y2="25470"/>
                          <a14:foregroundMark x1="56542" y1="6802" x2="57169" y2="8560"/>
                          <a14:foregroundMark x1="63204" y1="25470" x2="62252" y2="23444"/>
                          <a14:foregroundMark x1="46392" y1="5644" x2="46392" y2="7091"/>
                          <a14:foregroundMark x1="3489" y1="23878" x2="4124" y2="27931"/>
                          <a14:foregroundMark x1="3331" y1="25760" x2="3569" y2="30246"/>
                          <a14:foregroundMark x1="76685" y1="57308" x2="75258" y2="59624"/>
                          <a14:foregroundMark x1="4282" y1="27641" x2="3886" y2="29088"/>
                          <a14:foregroundMark x1="4282" y1="30246" x2="4282" y2="30246"/>
                          <a14:foregroundMark x1="4282" y1="31983" x2="4282" y2="31983"/>
                          <a14:foregroundMark x1="4282" y1="32127" x2="4282" y2="32127"/>
                          <a14:foregroundMark x1="75099" y1="59190" x2="75099" y2="59190"/>
                          <a14:foregroundMark x1="75416" y1="61795" x2="75416" y2="61795"/>
                          <a14:foregroundMark x1="75496" y1="61795" x2="75496" y2="61795"/>
                          <a14:foregroundMark x1="76209" y1="61650" x2="72403" y2="59624"/>
                          <a14:foregroundMark x1="75892" y1="58900" x2="77002" y2="61071"/>
                          <a14:backgroundMark x1="18715" y1="21563" x2="31404" y2="22287"/>
                          <a14:backgroundMark x1="31404" y1="22287" x2="26249" y2="1881"/>
                          <a14:backgroundMark x1="26249" y1="1881" x2="17684" y2="18669"/>
                          <a14:backgroundMark x1="17684" y1="18669" x2="18081" y2="20839"/>
                          <a14:backgroundMark x1="59318" y1="6078" x2="67803" y2="21997"/>
                          <a14:backgroundMark x1="67803" y1="21997" x2="79699" y2="18379"/>
                          <a14:backgroundMark x1="79699" y1="18379" x2="70103" y2="2605"/>
                          <a14:backgroundMark x1="70103" y1="2605" x2="58394" y2="6361"/>
                          <a14:backgroundMark x1="53212" y1="94501" x2="43299" y2="80318"/>
                          <a14:backgroundMark x1="43299" y1="80318" x2="49802" y2="99421"/>
                          <a14:backgroundMark x1="49802" y1="99421" x2="56146" y2="94211"/>
                          <a14:backgroundMark x1="61221" y1="6657" x2="62173" y2="6368"/>
                          <a14:backgroundMark x1="61380" y1="6368" x2="62807" y2="8394"/>
                          <a14:backgroundMark x1="61538" y1="12880" x2="61221" y2="13603"/>
                          <a14:backgroundMark x1="61221" y1="16932" x2="61221" y2="16932"/>
                          <a14:backgroundMark x1="61856" y1="19247" x2="63204" y2="22431"/>
                          <a14:backgroundMark x1="59477" y1="12880" x2="59952" y2="18813"/>
                          <a14:backgroundMark x1="58446" y1="7959" x2="60349" y2="21129"/>
                          <a14:backgroundMark x1="58049" y1="9407" x2="60983" y2="21997"/>
                          <a14:backgroundMark x1="58446" y1="13314" x2="59159" y2="15195"/>
                          <a14:backgroundMark x1="57018" y1="14472" x2="57811" y2="17366"/>
                          <a14:backgroundMark x1="56146" y1="83357" x2="54718" y2="80753"/>
                          <a14:backgroundMark x1="54877" y1="87699" x2="54956" y2="93777"/>
                          <a14:backgroundMark x1="56146" y1="81621" x2="48929" y2="86397"/>
                          <a14:backgroundMark x1="58921" y1="17511" x2="60111" y2="22287"/>
                          <a14:backgroundMark x1="58921" y1="15195" x2="59318" y2="19971"/>
                        </a14:backgroundRemoval>
                      </a14:imgEffect>
                    </a14:imgLayer>
                  </a14:imgProps>
                </a:ext>
              </a:extLst>
            </a:blip>
            <a:stretch>
              <a:fillRect/>
            </a:stretch>
          </p:blipFill>
          <p:spPr>
            <a:xfrm>
              <a:off x="2544451" y="3535053"/>
              <a:ext cx="4653352" cy="2549933"/>
            </a:xfrm>
            <a:prstGeom prst="rect">
              <a:avLst/>
            </a:prstGeom>
          </p:spPr>
        </p:pic>
        <p:sp>
          <p:nvSpPr>
            <p:cNvPr id="8" name="文本框 7">
              <a:extLst>
                <a:ext uri="{FF2B5EF4-FFF2-40B4-BE49-F238E27FC236}">
                  <a16:creationId xmlns:a16="http://schemas.microsoft.com/office/drawing/2014/main" id="{5E6D9BB8-C552-42A9-84BA-49D2B0284ED1}"/>
                </a:ext>
              </a:extLst>
            </p:cNvPr>
            <p:cNvSpPr txBox="1"/>
            <p:nvPr/>
          </p:nvSpPr>
          <p:spPr>
            <a:xfrm>
              <a:off x="4317129" y="5641925"/>
              <a:ext cx="1107996" cy="307777"/>
            </a:xfrm>
            <a:prstGeom prst="rect">
              <a:avLst/>
            </a:prstGeom>
            <a:noFill/>
          </p:spPr>
          <p:txBody>
            <a:bodyPr wrap="none" rtlCol="0">
              <a:spAutoFit/>
            </a:bodyPr>
            <a:lstStyle/>
            <a:p>
              <a:r>
                <a:rPr lang="en-US" altLang="zh-CN" sz="1400" dirty="0"/>
                <a:t>Ground state</a:t>
              </a:r>
              <a:endParaRPr lang="zh-CN" altLang="en-US" sz="1400" dirty="0"/>
            </a:p>
          </p:txBody>
        </p:sp>
        <p:sp>
          <p:nvSpPr>
            <p:cNvPr id="9" name="文本框 8">
              <a:extLst>
                <a:ext uri="{FF2B5EF4-FFF2-40B4-BE49-F238E27FC236}">
                  <a16:creationId xmlns:a16="http://schemas.microsoft.com/office/drawing/2014/main" id="{1F8FDD6F-39DA-4000-A614-D9AE8AAFAAC8}"/>
                </a:ext>
              </a:extLst>
            </p:cNvPr>
            <p:cNvSpPr txBox="1"/>
            <p:nvPr/>
          </p:nvSpPr>
          <p:spPr>
            <a:xfrm>
              <a:off x="2548363" y="3197764"/>
              <a:ext cx="1242648" cy="523220"/>
            </a:xfrm>
            <a:prstGeom prst="rect">
              <a:avLst/>
            </a:prstGeom>
            <a:noFill/>
          </p:spPr>
          <p:txBody>
            <a:bodyPr wrap="none" rtlCol="0">
              <a:spAutoFit/>
            </a:bodyPr>
            <a:lstStyle/>
            <a:p>
              <a:r>
                <a:rPr lang="en-US" altLang="zh-CN" sz="1400" dirty="0"/>
                <a:t>Excited state 1</a:t>
              </a:r>
            </a:p>
            <a:p>
              <a:r>
                <a:rPr lang="en-US" altLang="zh-CN" sz="1400" dirty="0"/>
                <a:t>(cavity) </a:t>
              </a:r>
              <a:endParaRPr lang="zh-CN" altLang="en-US" sz="1400" dirty="0"/>
            </a:p>
          </p:txBody>
        </p:sp>
        <p:sp>
          <p:nvSpPr>
            <p:cNvPr id="10" name="文本框 9">
              <a:extLst>
                <a:ext uri="{FF2B5EF4-FFF2-40B4-BE49-F238E27FC236}">
                  <a16:creationId xmlns:a16="http://schemas.microsoft.com/office/drawing/2014/main" id="{26C6D5C3-1B22-4D80-82AF-C89F92B8094C}"/>
                </a:ext>
              </a:extLst>
            </p:cNvPr>
            <p:cNvSpPr txBox="1"/>
            <p:nvPr/>
          </p:nvSpPr>
          <p:spPr>
            <a:xfrm>
              <a:off x="5472243" y="3211887"/>
              <a:ext cx="1335622" cy="523220"/>
            </a:xfrm>
            <a:prstGeom prst="rect">
              <a:avLst/>
            </a:prstGeom>
            <a:noFill/>
          </p:spPr>
          <p:txBody>
            <a:bodyPr wrap="none" rtlCol="0">
              <a:spAutoFit/>
            </a:bodyPr>
            <a:lstStyle/>
            <a:p>
              <a:r>
                <a:rPr lang="en-US" altLang="zh-CN" sz="1400" dirty="0"/>
                <a:t>Excited state 2</a:t>
              </a:r>
            </a:p>
            <a:p>
              <a:r>
                <a:rPr lang="en-US" altLang="zh-CN" sz="1400" dirty="0"/>
                <a:t>(atom/magnon) </a:t>
              </a:r>
              <a:endParaRPr lang="zh-CN" altLang="en-US" sz="1400" dirty="0"/>
            </a:p>
          </p:txBody>
        </p:sp>
      </p:grpSp>
      <p:pic>
        <p:nvPicPr>
          <p:cNvPr id="12" name="图形 11" descr="无穷大">
            <a:hlinkClick r:id="rId4" action="ppaction://hlinksldjump"/>
            <a:extLst>
              <a:ext uri="{FF2B5EF4-FFF2-40B4-BE49-F238E27FC236}">
                <a16:creationId xmlns:a16="http://schemas.microsoft.com/office/drawing/2014/main" id="{44127F87-C707-4AED-8D27-84F0DC78B7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6132" y="0"/>
            <a:ext cx="914400" cy="914400"/>
          </a:xfrm>
          <a:prstGeom prst="rect">
            <a:avLst/>
          </a:prstGeom>
        </p:spPr>
      </p:pic>
      <p:pic>
        <p:nvPicPr>
          <p:cNvPr id="13" name="图片 12">
            <a:extLst>
              <a:ext uri="{FF2B5EF4-FFF2-40B4-BE49-F238E27FC236}">
                <a16:creationId xmlns:a16="http://schemas.microsoft.com/office/drawing/2014/main" id="{E0CBA1BA-1007-4332-9440-B13A5F8698BA}"/>
              </a:ext>
            </a:extLst>
          </p:cNvPr>
          <p:cNvPicPr>
            <a:picLocks noChangeAspect="1"/>
          </p:cNvPicPr>
          <p:nvPr/>
        </p:nvPicPr>
        <p:blipFill>
          <a:blip r:embed="rId7"/>
          <a:stretch>
            <a:fillRect/>
          </a:stretch>
        </p:blipFill>
        <p:spPr>
          <a:xfrm>
            <a:off x="7157494" y="3194289"/>
            <a:ext cx="2290578" cy="2673880"/>
          </a:xfrm>
          <a:prstGeom prst="rect">
            <a:avLst/>
          </a:prstGeom>
        </p:spPr>
      </p:pic>
      <p:cxnSp>
        <p:nvCxnSpPr>
          <p:cNvPr id="15" name="直接箭头连接符 14">
            <a:extLst>
              <a:ext uri="{FF2B5EF4-FFF2-40B4-BE49-F238E27FC236}">
                <a16:creationId xmlns:a16="http://schemas.microsoft.com/office/drawing/2014/main" id="{B6812E34-0145-42F6-B49D-9DFB323FC268}"/>
              </a:ext>
            </a:extLst>
          </p:cNvPr>
          <p:cNvCxnSpPr>
            <a:cxnSpLocks/>
          </p:cNvCxnSpPr>
          <p:nvPr/>
        </p:nvCxnSpPr>
        <p:spPr>
          <a:xfrm>
            <a:off x="8022210" y="3484428"/>
            <a:ext cx="754145" cy="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3D771C6-9501-48EB-942A-F913222FF4FF}"/>
                  </a:ext>
                </a:extLst>
              </p:cNvPr>
              <p:cNvSpPr txBox="1"/>
              <p:nvPr/>
            </p:nvSpPr>
            <p:spPr>
              <a:xfrm>
                <a:off x="8298976" y="2840346"/>
                <a:ext cx="3745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𝛺</m:t>
                          </m:r>
                        </m:e>
                        <m:sub>
                          <m:r>
                            <a:rPr lang="en-US" altLang="zh-CN" sz="2000" b="0" i="1" smtClean="0">
                              <a:latin typeface="Cambria Math" panose="02040503050406030204" pitchFamily="18" charset="0"/>
                            </a:rPr>
                            <m:t>𝑅</m:t>
                          </m:r>
                        </m:sub>
                      </m:sSub>
                    </m:oMath>
                  </m:oMathPara>
                </a14:m>
                <a:endParaRPr lang="zh-CN" altLang="en-US" sz="2000" i="1" dirty="0"/>
              </a:p>
            </p:txBody>
          </p:sp>
        </mc:Choice>
        <mc:Fallback xmlns="">
          <p:sp>
            <p:nvSpPr>
              <p:cNvPr id="17" name="文本框 16">
                <a:extLst>
                  <a:ext uri="{FF2B5EF4-FFF2-40B4-BE49-F238E27FC236}">
                    <a16:creationId xmlns:a16="http://schemas.microsoft.com/office/drawing/2014/main" id="{E3D771C6-9501-48EB-942A-F913222FF4FF}"/>
                  </a:ext>
                </a:extLst>
              </p:cNvPr>
              <p:cNvSpPr txBox="1">
                <a:spLocks noRot="1" noChangeAspect="1" noMove="1" noResize="1" noEditPoints="1" noAdjustHandles="1" noChangeArrowheads="1" noChangeShapeType="1" noTextEdit="1"/>
              </p:cNvSpPr>
              <p:nvPr/>
            </p:nvSpPr>
            <p:spPr>
              <a:xfrm>
                <a:off x="8298976" y="2840346"/>
                <a:ext cx="374590" cy="307777"/>
              </a:xfrm>
              <a:prstGeom prst="rect">
                <a:avLst/>
              </a:prstGeom>
              <a:blipFill>
                <a:blip r:embed="rId8"/>
                <a:stretch>
                  <a:fillRect l="-14516" r="-3226" b="-18000"/>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C8A8CAA2-594B-4D0A-BACE-417014944D1C}"/>
              </a:ext>
            </a:extLst>
          </p:cNvPr>
          <p:cNvSpPr txBox="1"/>
          <p:nvPr/>
        </p:nvSpPr>
        <p:spPr>
          <a:xfrm>
            <a:off x="6490778" y="5914335"/>
            <a:ext cx="3817007" cy="369332"/>
          </a:xfrm>
          <a:prstGeom prst="rect">
            <a:avLst/>
          </a:prstGeom>
          <a:noFill/>
        </p:spPr>
        <p:txBody>
          <a:bodyPr wrap="none" rtlCol="0">
            <a:spAutoFit/>
          </a:bodyPr>
          <a:lstStyle/>
          <a:p>
            <a:r>
              <a:rPr lang="en-US" altLang="zh-CN" dirty="0"/>
              <a:t>Typical frequency-domain observation</a:t>
            </a:r>
            <a:endParaRPr lang="zh-CN" altLang="en-US" dirty="0"/>
          </a:p>
        </p:txBody>
      </p:sp>
      <p:sp>
        <p:nvSpPr>
          <p:cNvPr id="19" name="文本框 18">
            <a:extLst>
              <a:ext uri="{FF2B5EF4-FFF2-40B4-BE49-F238E27FC236}">
                <a16:creationId xmlns:a16="http://schemas.microsoft.com/office/drawing/2014/main" id="{199ADD79-3109-46AF-9900-5F3BC2457FFD}"/>
              </a:ext>
            </a:extLst>
          </p:cNvPr>
          <p:cNvSpPr txBox="1"/>
          <p:nvPr/>
        </p:nvSpPr>
        <p:spPr>
          <a:xfrm>
            <a:off x="1884215" y="5914335"/>
            <a:ext cx="3262432" cy="369332"/>
          </a:xfrm>
          <a:prstGeom prst="rect">
            <a:avLst/>
          </a:prstGeom>
          <a:noFill/>
        </p:spPr>
        <p:txBody>
          <a:bodyPr wrap="none" rtlCol="0">
            <a:spAutoFit/>
          </a:bodyPr>
          <a:lstStyle/>
          <a:p>
            <a:r>
              <a:rPr lang="en-US" altLang="zh-CN" dirty="0"/>
              <a:t>Schematic for a two-level system</a:t>
            </a:r>
            <a:endParaRPr lang="zh-CN" altLang="en-US" dirty="0"/>
          </a:p>
        </p:txBody>
      </p:sp>
    </p:spTree>
    <p:extLst>
      <p:ext uri="{BB962C8B-B14F-4D97-AF65-F5344CB8AC3E}">
        <p14:creationId xmlns:p14="http://schemas.microsoft.com/office/powerpoint/2010/main" val="103530919"/>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E4A87C6-A696-4743-B6A7-8EEBCB5DF973}"/>
              </a:ext>
            </a:extLst>
          </p:cNvPr>
          <p:cNvPicPr>
            <a:picLocks noChangeAspect="1"/>
          </p:cNvPicPr>
          <p:nvPr/>
        </p:nvPicPr>
        <p:blipFill>
          <a:blip r:embed="rId2"/>
          <a:stretch>
            <a:fillRect/>
          </a:stretch>
        </p:blipFill>
        <p:spPr>
          <a:xfrm>
            <a:off x="677710" y="1272350"/>
            <a:ext cx="5418290" cy="4374259"/>
          </a:xfrm>
          <a:prstGeom prst="rect">
            <a:avLst/>
          </a:prstGeom>
        </p:spPr>
      </p:pic>
      <p:pic>
        <p:nvPicPr>
          <p:cNvPr id="6" name="图片 5">
            <a:extLst>
              <a:ext uri="{FF2B5EF4-FFF2-40B4-BE49-F238E27FC236}">
                <a16:creationId xmlns:a16="http://schemas.microsoft.com/office/drawing/2014/main" id="{767147D3-0E53-402F-82BC-42B6F326ED91}"/>
              </a:ext>
            </a:extLst>
          </p:cNvPr>
          <p:cNvPicPr>
            <a:picLocks noChangeAspect="1"/>
          </p:cNvPicPr>
          <p:nvPr/>
        </p:nvPicPr>
        <p:blipFill>
          <a:blip r:embed="rId3"/>
          <a:stretch>
            <a:fillRect/>
          </a:stretch>
        </p:blipFill>
        <p:spPr>
          <a:xfrm>
            <a:off x="7091680" y="1224240"/>
            <a:ext cx="4043680" cy="4555106"/>
          </a:xfrm>
          <a:prstGeom prst="rect">
            <a:avLst/>
          </a:prstGeom>
        </p:spPr>
      </p:pic>
      <p:sp>
        <p:nvSpPr>
          <p:cNvPr id="7" name="标题 1">
            <a:extLst>
              <a:ext uri="{FF2B5EF4-FFF2-40B4-BE49-F238E27FC236}">
                <a16:creationId xmlns:a16="http://schemas.microsoft.com/office/drawing/2014/main" id="{50F5EBF5-1429-42FE-9CEE-982048E5F89D}"/>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Rabi oscillation for coherent coupling – time domain</a:t>
            </a:r>
            <a:endParaRPr lang="zh-CN" altLang="en-US" sz="3600" dirty="0">
              <a:solidFill>
                <a:schemeClr val="accent1">
                  <a:lumMod val="75000"/>
                </a:schemeClr>
              </a:solidFill>
            </a:endParaRPr>
          </a:p>
        </p:txBody>
      </p:sp>
      <p:sp>
        <p:nvSpPr>
          <p:cNvPr id="8" name="矩形 7">
            <a:extLst>
              <a:ext uri="{FF2B5EF4-FFF2-40B4-BE49-F238E27FC236}">
                <a16:creationId xmlns:a16="http://schemas.microsoft.com/office/drawing/2014/main" id="{61CBE99E-2434-4218-B44B-024C45539E45}"/>
              </a:ext>
            </a:extLst>
          </p:cNvPr>
          <p:cNvSpPr/>
          <p:nvPr/>
        </p:nvSpPr>
        <p:spPr>
          <a:xfrm>
            <a:off x="838200" y="6144449"/>
            <a:ext cx="5033206" cy="461665"/>
          </a:xfrm>
          <a:prstGeom prst="rect">
            <a:avLst/>
          </a:prstGeom>
        </p:spPr>
        <p:txBody>
          <a:bodyPr wrap="square">
            <a:spAutoFit/>
          </a:bodyPr>
          <a:lstStyle/>
          <a:p>
            <a:r>
              <a:rPr lang="en-US" altLang="zh-CN" sz="1200" dirty="0">
                <a:solidFill>
                  <a:srgbClr val="222222"/>
                </a:solidFill>
                <a:latin typeface="Arial" panose="020B0604020202020204" pitchFamily="34" charset="0"/>
              </a:rPr>
              <a:t>Zhang, </a:t>
            </a:r>
            <a:r>
              <a:rPr lang="en-US" altLang="zh-CN" sz="1200" dirty="0" err="1">
                <a:solidFill>
                  <a:srgbClr val="222222"/>
                </a:solidFill>
                <a:latin typeface="Arial" panose="020B0604020202020204" pitchFamily="34" charset="0"/>
              </a:rPr>
              <a:t>Xufeng</a:t>
            </a:r>
            <a:r>
              <a:rPr lang="en-US" altLang="zh-CN" sz="1200" dirty="0">
                <a:solidFill>
                  <a:srgbClr val="222222"/>
                </a:solidFill>
                <a:latin typeface="Arial" panose="020B0604020202020204" pitchFamily="34" charset="0"/>
              </a:rPr>
              <a:t>, et al. "Strongly coupled magnons and cavity microwave photons." </a:t>
            </a:r>
            <a:r>
              <a:rPr lang="en-US" altLang="zh-CN" sz="1200" i="1" dirty="0">
                <a:solidFill>
                  <a:srgbClr val="222222"/>
                </a:solidFill>
                <a:latin typeface="Arial" panose="020B0604020202020204" pitchFamily="34" charset="0"/>
              </a:rPr>
              <a:t>Physical review letters</a:t>
            </a:r>
            <a:r>
              <a:rPr lang="en-US" altLang="zh-CN" sz="1200" dirty="0">
                <a:solidFill>
                  <a:srgbClr val="222222"/>
                </a:solidFill>
                <a:latin typeface="Arial" panose="020B0604020202020204" pitchFamily="34" charset="0"/>
              </a:rPr>
              <a:t> 113.15 (2014): 156401.</a:t>
            </a:r>
            <a:endParaRPr lang="zh-CN" altLang="en-US" sz="1200" dirty="0"/>
          </a:p>
        </p:txBody>
      </p:sp>
      <p:sp>
        <p:nvSpPr>
          <p:cNvPr id="9" name="矩形 8">
            <a:extLst>
              <a:ext uri="{FF2B5EF4-FFF2-40B4-BE49-F238E27FC236}">
                <a16:creationId xmlns:a16="http://schemas.microsoft.com/office/drawing/2014/main" id="{CE5865E8-0D60-4893-B21E-8AA1E5830FBC}"/>
              </a:ext>
            </a:extLst>
          </p:cNvPr>
          <p:cNvSpPr/>
          <p:nvPr/>
        </p:nvSpPr>
        <p:spPr>
          <a:xfrm>
            <a:off x="3354803" y="3388360"/>
            <a:ext cx="2834640" cy="232428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858BB66-5F87-4E49-A3CB-59E3ADBC8E0A}"/>
              </a:ext>
            </a:extLst>
          </p:cNvPr>
          <p:cNvSpPr/>
          <p:nvPr/>
        </p:nvSpPr>
        <p:spPr>
          <a:xfrm>
            <a:off x="9530080" y="3501794"/>
            <a:ext cx="1717040" cy="221085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495CB0B-8F3C-4CA1-B6FB-E00CA62BBD09}"/>
              </a:ext>
            </a:extLst>
          </p:cNvPr>
          <p:cNvSpPr/>
          <p:nvPr/>
        </p:nvSpPr>
        <p:spPr>
          <a:xfrm>
            <a:off x="7356841" y="6144449"/>
            <a:ext cx="4346477" cy="461665"/>
          </a:xfrm>
          <a:prstGeom prst="rect">
            <a:avLst/>
          </a:prstGeom>
        </p:spPr>
        <p:txBody>
          <a:bodyPr wrap="square">
            <a:spAutoFit/>
          </a:bodyPr>
          <a:lstStyle/>
          <a:p>
            <a:r>
              <a:rPr lang="en-US" altLang="zh-CN" sz="1200" dirty="0">
                <a:solidFill>
                  <a:srgbClr val="222222"/>
                </a:solidFill>
                <a:latin typeface="Arial" panose="020B0604020202020204" pitchFamily="34" charset="0"/>
              </a:rPr>
              <a:t>Match, Christophe, et al. "Transient response of the cavity magnon-polariton." </a:t>
            </a:r>
            <a:r>
              <a:rPr lang="en-US" altLang="zh-CN" sz="1200" i="1" dirty="0">
                <a:solidFill>
                  <a:srgbClr val="222222"/>
                </a:solidFill>
                <a:latin typeface="Arial" panose="020B0604020202020204" pitchFamily="34" charset="0"/>
              </a:rPr>
              <a:t>Physical Review B</a:t>
            </a:r>
            <a:r>
              <a:rPr lang="en-US" altLang="zh-CN" sz="1200" dirty="0">
                <a:solidFill>
                  <a:srgbClr val="222222"/>
                </a:solidFill>
                <a:latin typeface="Arial" panose="020B0604020202020204" pitchFamily="34" charset="0"/>
              </a:rPr>
              <a:t> 99.13 (2019): 134445.</a:t>
            </a:r>
            <a:endParaRPr lang="zh-CN" altLang="en-US" sz="1200" dirty="0"/>
          </a:p>
        </p:txBody>
      </p:sp>
      <p:pic>
        <p:nvPicPr>
          <p:cNvPr id="12" name="图形 11" descr="无穷大">
            <a:hlinkClick r:id="rId4" action="ppaction://hlinksldjump"/>
            <a:extLst>
              <a:ext uri="{FF2B5EF4-FFF2-40B4-BE49-F238E27FC236}">
                <a16:creationId xmlns:a16="http://schemas.microsoft.com/office/drawing/2014/main" id="{E2D82A91-009C-44FC-B209-D555E48F90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2562808063"/>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5854265-6E81-4BA3-AE4A-88102DF6E031}"/>
              </a:ext>
            </a:extLst>
          </p:cNvPr>
          <p:cNvPicPr>
            <a:picLocks noChangeAspect="1"/>
          </p:cNvPicPr>
          <p:nvPr/>
        </p:nvPicPr>
        <p:blipFill>
          <a:blip r:embed="rId2"/>
          <a:stretch>
            <a:fillRect/>
          </a:stretch>
        </p:blipFill>
        <p:spPr>
          <a:xfrm>
            <a:off x="3261114" y="1588610"/>
            <a:ext cx="5669771" cy="3680779"/>
          </a:xfrm>
          <a:prstGeom prst="rect">
            <a:avLst/>
          </a:prstGeom>
        </p:spPr>
      </p:pic>
      <p:pic>
        <p:nvPicPr>
          <p:cNvPr id="3" name="图形 2" descr="无穷大">
            <a:hlinkClick r:id="rId3" action="ppaction://hlinksldjump"/>
            <a:extLst>
              <a:ext uri="{FF2B5EF4-FFF2-40B4-BE49-F238E27FC236}">
                <a16:creationId xmlns:a16="http://schemas.microsoft.com/office/drawing/2014/main" id="{43C27D28-B77A-40A3-AC6C-2596719CDF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4281356694"/>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6EEE7-939A-4FCF-906B-DD2E8C11CBAB}"/>
              </a:ext>
            </a:extLst>
          </p:cNvPr>
          <p:cNvPicPr>
            <a:picLocks noChangeAspect="1"/>
          </p:cNvPicPr>
          <p:nvPr/>
        </p:nvPicPr>
        <p:blipFill>
          <a:blip r:embed="rId2"/>
          <a:stretch>
            <a:fillRect/>
          </a:stretch>
        </p:blipFill>
        <p:spPr>
          <a:xfrm>
            <a:off x="1636133" y="1996317"/>
            <a:ext cx="6763151" cy="2588366"/>
          </a:xfrm>
          <a:prstGeom prst="rect">
            <a:avLst/>
          </a:prstGeom>
        </p:spPr>
      </p:pic>
      <p:sp>
        <p:nvSpPr>
          <p:cNvPr id="5" name="标题 1">
            <a:extLst>
              <a:ext uri="{FF2B5EF4-FFF2-40B4-BE49-F238E27FC236}">
                <a16:creationId xmlns:a16="http://schemas.microsoft.com/office/drawing/2014/main" id="{CFD7C07E-2C5B-486B-8EE2-DCB01F1D83B0}"/>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Faraday Rotation</a:t>
            </a:r>
            <a:endParaRPr lang="zh-CN" altLang="en-US" sz="3600" dirty="0">
              <a:solidFill>
                <a:schemeClr val="accent1">
                  <a:lumMod val="75000"/>
                </a:schemeClr>
              </a:solidFill>
            </a:endParaRPr>
          </a:p>
        </p:txBody>
      </p:sp>
      <p:sp>
        <p:nvSpPr>
          <p:cNvPr id="6" name="矩形 5">
            <a:extLst>
              <a:ext uri="{FF2B5EF4-FFF2-40B4-BE49-F238E27FC236}">
                <a16:creationId xmlns:a16="http://schemas.microsoft.com/office/drawing/2014/main" id="{2864F9F7-AB36-4B94-B4DC-9F62F4754A06}"/>
              </a:ext>
            </a:extLst>
          </p:cNvPr>
          <p:cNvSpPr/>
          <p:nvPr/>
        </p:nvSpPr>
        <p:spPr>
          <a:xfrm>
            <a:off x="578178" y="6481175"/>
            <a:ext cx="10394622" cy="276999"/>
          </a:xfrm>
          <a:prstGeom prst="rect">
            <a:avLst/>
          </a:prstGeom>
        </p:spPr>
        <p:txBody>
          <a:bodyPr wrap="square">
            <a:spAutoFit/>
          </a:bodyPr>
          <a:lstStyle/>
          <a:p>
            <a:r>
              <a:rPr lang="en-US" altLang="zh-CN" sz="1200" dirty="0">
                <a:solidFill>
                  <a:srgbClr val="222222"/>
                </a:solidFill>
                <a:latin typeface="Arial" panose="020B0604020202020204" pitchFamily="34" charset="0"/>
              </a:rPr>
              <a:t>Kamal, Archana, John Clarke, and M. H. </a:t>
            </a:r>
            <a:r>
              <a:rPr lang="en-US" altLang="zh-CN" sz="1200" dirty="0" err="1">
                <a:solidFill>
                  <a:srgbClr val="222222"/>
                </a:solidFill>
                <a:latin typeface="Arial" panose="020B0604020202020204" pitchFamily="34" charset="0"/>
              </a:rPr>
              <a:t>Devoret</a:t>
            </a:r>
            <a:r>
              <a:rPr lang="en-US" altLang="zh-CN" sz="1200" dirty="0">
                <a:solidFill>
                  <a:srgbClr val="222222"/>
                </a:solidFill>
                <a:latin typeface="Arial" panose="020B0604020202020204" pitchFamily="34" charset="0"/>
              </a:rPr>
              <a:t>. "Noiseless non-reciprocity in a parametric active device." </a:t>
            </a:r>
            <a:r>
              <a:rPr lang="en-US" altLang="zh-CN" sz="1200" i="1" dirty="0">
                <a:solidFill>
                  <a:srgbClr val="222222"/>
                </a:solidFill>
                <a:latin typeface="Arial" panose="020B0604020202020204" pitchFamily="34" charset="0"/>
              </a:rPr>
              <a:t>Nature Physics</a:t>
            </a:r>
            <a:r>
              <a:rPr lang="en-US" altLang="zh-CN" sz="1200" dirty="0">
                <a:solidFill>
                  <a:srgbClr val="222222"/>
                </a:solidFill>
                <a:latin typeface="Arial" panose="020B0604020202020204" pitchFamily="34" charset="0"/>
              </a:rPr>
              <a:t> 7.4 (2011): 311-315.</a:t>
            </a:r>
            <a:endParaRPr lang="zh-CN" altLang="en-US" sz="1200" dirty="0"/>
          </a:p>
        </p:txBody>
      </p:sp>
      <p:sp>
        <p:nvSpPr>
          <p:cNvPr id="7" name="文本框 6">
            <a:extLst>
              <a:ext uri="{FF2B5EF4-FFF2-40B4-BE49-F238E27FC236}">
                <a16:creationId xmlns:a16="http://schemas.microsoft.com/office/drawing/2014/main" id="{9AB0E02B-B530-475C-8FB0-9714D13BB8A7}"/>
              </a:ext>
            </a:extLst>
          </p:cNvPr>
          <p:cNvSpPr txBox="1"/>
          <p:nvPr/>
        </p:nvSpPr>
        <p:spPr>
          <a:xfrm>
            <a:off x="2328421" y="4978931"/>
            <a:ext cx="5564408" cy="369332"/>
          </a:xfrm>
          <a:prstGeom prst="rect">
            <a:avLst/>
          </a:prstGeom>
          <a:noFill/>
        </p:spPr>
        <p:txBody>
          <a:bodyPr wrap="none" rtlCol="0">
            <a:spAutoFit/>
          </a:bodyPr>
          <a:lstStyle/>
          <a:p>
            <a:r>
              <a:rPr lang="en-US" altLang="zh-CN" dirty="0"/>
              <a:t>Non-reciprocity can be generated by inserting a polarizer. </a:t>
            </a:r>
          </a:p>
        </p:txBody>
      </p:sp>
      <p:sp>
        <p:nvSpPr>
          <p:cNvPr id="8" name="矩形 7">
            <a:extLst>
              <a:ext uri="{FF2B5EF4-FFF2-40B4-BE49-F238E27FC236}">
                <a16:creationId xmlns:a16="http://schemas.microsoft.com/office/drawing/2014/main" id="{F8880064-A42F-4A59-9EA4-0557888B1EDE}"/>
              </a:ext>
            </a:extLst>
          </p:cNvPr>
          <p:cNvSpPr/>
          <p:nvPr/>
        </p:nvSpPr>
        <p:spPr>
          <a:xfrm>
            <a:off x="1021236" y="1146333"/>
            <a:ext cx="8433847" cy="646331"/>
          </a:xfrm>
          <a:prstGeom prst="rect">
            <a:avLst/>
          </a:prstGeom>
        </p:spPr>
        <p:txBody>
          <a:bodyPr wrap="square">
            <a:spAutoFit/>
          </a:bodyPr>
          <a:lstStyle/>
          <a:p>
            <a:r>
              <a:rPr lang="en-US" altLang="zh-CN" dirty="0"/>
              <a:t>The Faraday effect causes a </a:t>
            </a:r>
            <a:r>
              <a:rPr lang="en-US" altLang="zh-CN" u="sng" dirty="0"/>
              <a:t>rotation of the plane of polarization </a:t>
            </a:r>
            <a:r>
              <a:rPr lang="en-US" altLang="zh-CN" dirty="0"/>
              <a:t>which is linearly proportional to the component of the magnetic field in the direction of propagation. </a:t>
            </a:r>
            <a:endParaRPr lang="zh-CN" altLang="en-US" dirty="0"/>
          </a:p>
        </p:txBody>
      </p:sp>
      <p:pic>
        <p:nvPicPr>
          <p:cNvPr id="9" name="图形 8" descr="无穷大">
            <a:hlinkClick r:id="rId3" action="ppaction://hlinksldjump"/>
            <a:extLst>
              <a:ext uri="{FF2B5EF4-FFF2-40B4-BE49-F238E27FC236}">
                <a16:creationId xmlns:a16="http://schemas.microsoft.com/office/drawing/2014/main" id="{7FB36D44-78CA-4A4D-B0C5-4221A67C37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3216942854"/>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05D39D3-61DA-4BE8-9579-1515015AE81E}"/>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Why do people need nonreciprocal devices?</a:t>
            </a:r>
            <a:endParaRPr lang="zh-CN" altLang="en-US" sz="3600" dirty="0">
              <a:solidFill>
                <a:schemeClr val="accent1">
                  <a:lumMod val="75000"/>
                </a:schemeClr>
              </a:solidFill>
            </a:endParaRPr>
          </a:p>
        </p:txBody>
      </p:sp>
      <p:sp>
        <p:nvSpPr>
          <p:cNvPr id="5" name="矩形 4">
            <a:extLst>
              <a:ext uri="{FF2B5EF4-FFF2-40B4-BE49-F238E27FC236}">
                <a16:creationId xmlns:a16="http://schemas.microsoft.com/office/drawing/2014/main" id="{597CB5E5-A2C3-4461-8417-565C1493D1D0}"/>
              </a:ext>
            </a:extLst>
          </p:cNvPr>
          <p:cNvSpPr/>
          <p:nvPr/>
        </p:nvSpPr>
        <p:spPr>
          <a:xfrm>
            <a:off x="1719116" y="1724443"/>
            <a:ext cx="3647152" cy="2223942"/>
          </a:xfrm>
          <a:prstGeom prst="rect">
            <a:avLst/>
          </a:prstGeom>
        </p:spPr>
        <p:txBody>
          <a:bodyPr wrap="none">
            <a:spAutoFit/>
          </a:bodyPr>
          <a:lstStyle/>
          <a:p>
            <a:pPr marL="342900" indent="-342900">
              <a:lnSpc>
                <a:spcPct val="200000"/>
              </a:lnSpc>
              <a:buFont typeface="+mj-lt"/>
              <a:buAutoNum type="arabicPeriod"/>
            </a:pPr>
            <a:r>
              <a:rPr lang="en-US" altLang="zh-CN" dirty="0"/>
              <a:t>invisible sensing or cloaking</a:t>
            </a:r>
          </a:p>
          <a:p>
            <a:pPr marL="342900" indent="-342900">
              <a:lnSpc>
                <a:spcPct val="200000"/>
              </a:lnSpc>
              <a:buFont typeface="+mj-lt"/>
              <a:buAutoNum type="arabicPeriod"/>
            </a:pPr>
            <a:r>
              <a:rPr lang="en-US" altLang="zh-CN" dirty="0"/>
              <a:t>noise-free information processing</a:t>
            </a:r>
            <a:endParaRPr lang="zh-CN" altLang="en-US" dirty="0"/>
          </a:p>
          <a:p>
            <a:pPr marL="342900" indent="-342900">
              <a:lnSpc>
                <a:spcPct val="200000"/>
              </a:lnSpc>
              <a:buFont typeface="+mj-lt"/>
              <a:buAutoNum type="arabicPeriod"/>
            </a:pPr>
            <a:r>
              <a:rPr lang="en-US" altLang="zh-CN" dirty="0"/>
              <a:t>qubit shield / protection</a:t>
            </a:r>
          </a:p>
          <a:p>
            <a:pPr marL="342900" indent="-342900">
              <a:lnSpc>
                <a:spcPct val="200000"/>
              </a:lnSpc>
              <a:buFont typeface="+mj-lt"/>
              <a:buAutoNum type="arabicPeriod"/>
            </a:pPr>
            <a:r>
              <a:rPr lang="en-US" altLang="zh-CN" dirty="0"/>
              <a:t>Other circuit design </a:t>
            </a:r>
            <a:endParaRPr lang="zh-CN" altLang="en-US" dirty="0"/>
          </a:p>
        </p:txBody>
      </p:sp>
      <p:sp>
        <p:nvSpPr>
          <p:cNvPr id="6" name="矩形 5">
            <a:extLst>
              <a:ext uri="{FF2B5EF4-FFF2-40B4-BE49-F238E27FC236}">
                <a16:creationId xmlns:a16="http://schemas.microsoft.com/office/drawing/2014/main" id="{8B3801D3-F379-46D0-898F-6B04B433B2A0}"/>
              </a:ext>
            </a:extLst>
          </p:cNvPr>
          <p:cNvSpPr/>
          <p:nvPr/>
        </p:nvSpPr>
        <p:spPr>
          <a:xfrm>
            <a:off x="747859" y="6370411"/>
            <a:ext cx="8565823" cy="261610"/>
          </a:xfrm>
          <a:prstGeom prst="rect">
            <a:avLst/>
          </a:prstGeom>
        </p:spPr>
        <p:txBody>
          <a:bodyPr wrap="square">
            <a:spAutoFit/>
          </a:bodyPr>
          <a:lstStyle/>
          <a:p>
            <a:r>
              <a:rPr lang="en-US" altLang="zh-CN" sz="1100" dirty="0" err="1">
                <a:solidFill>
                  <a:srgbClr val="222222"/>
                </a:solidFill>
                <a:latin typeface="Arial" panose="020B0604020202020204" pitchFamily="34" charset="0"/>
              </a:rPr>
              <a:t>Sounas</a:t>
            </a:r>
            <a:r>
              <a:rPr lang="en-US" altLang="zh-CN" sz="1100" dirty="0">
                <a:solidFill>
                  <a:srgbClr val="222222"/>
                </a:solidFill>
                <a:latin typeface="Arial" panose="020B0604020202020204" pitchFamily="34" charset="0"/>
              </a:rPr>
              <a:t>, </a:t>
            </a:r>
            <a:r>
              <a:rPr lang="en-US" altLang="zh-CN" sz="1100" dirty="0" err="1">
                <a:solidFill>
                  <a:srgbClr val="222222"/>
                </a:solidFill>
                <a:latin typeface="Arial" panose="020B0604020202020204" pitchFamily="34" charset="0"/>
              </a:rPr>
              <a:t>Dimitrios</a:t>
            </a:r>
            <a:r>
              <a:rPr lang="en-US" altLang="zh-CN" sz="1100" dirty="0">
                <a:solidFill>
                  <a:srgbClr val="222222"/>
                </a:solidFill>
                <a:latin typeface="Arial" panose="020B0604020202020204" pitchFamily="34" charset="0"/>
              </a:rPr>
              <a:t> L., and Andrea </a:t>
            </a:r>
            <a:r>
              <a:rPr lang="en-US" altLang="zh-CN" sz="1100" dirty="0" err="1">
                <a:solidFill>
                  <a:srgbClr val="222222"/>
                </a:solidFill>
                <a:latin typeface="Arial" panose="020B0604020202020204" pitchFamily="34" charset="0"/>
              </a:rPr>
              <a:t>Alù</a:t>
            </a:r>
            <a:r>
              <a:rPr lang="en-US" altLang="zh-CN" sz="1100" dirty="0">
                <a:solidFill>
                  <a:srgbClr val="222222"/>
                </a:solidFill>
                <a:latin typeface="Arial" panose="020B0604020202020204" pitchFamily="34" charset="0"/>
              </a:rPr>
              <a:t>. "Non-reciprocal photonics based on time modulation." </a:t>
            </a:r>
            <a:r>
              <a:rPr lang="en-US" altLang="zh-CN" sz="1100" i="1" dirty="0">
                <a:solidFill>
                  <a:srgbClr val="222222"/>
                </a:solidFill>
                <a:latin typeface="Arial" panose="020B0604020202020204" pitchFamily="34" charset="0"/>
              </a:rPr>
              <a:t>Nature Photonics</a:t>
            </a:r>
            <a:r>
              <a:rPr lang="en-US" altLang="zh-CN" sz="1100" dirty="0">
                <a:solidFill>
                  <a:srgbClr val="222222"/>
                </a:solidFill>
                <a:latin typeface="Arial" panose="020B0604020202020204" pitchFamily="34" charset="0"/>
              </a:rPr>
              <a:t> 11.12 (2017): 774-783.</a:t>
            </a:r>
            <a:endParaRPr lang="zh-CN" altLang="en-US" sz="1100" dirty="0"/>
          </a:p>
        </p:txBody>
      </p:sp>
      <p:sp>
        <p:nvSpPr>
          <p:cNvPr id="8" name="矩形 7">
            <a:extLst>
              <a:ext uri="{FF2B5EF4-FFF2-40B4-BE49-F238E27FC236}">
                <a16:creationId xmlns:a16="http://schemas.microsoft.com/office/drawing/2014/main" id="{F0254599-6CD2-4E76-80AA-11D7CAD018AA}"/>
              </a:ext>
            </a:extLst>
          </p:cNvPr>
          <p:cNvSpPr/>
          <p:nvPr/>
        </p:nvSpPr>
        <p:spPr>
          <a:xfrm>
            <a:off x="838200" y="5660837"/>
            <a:ext cx="6096000" cy="430887"/>
          </a:xfrm>
          <a:prstGeom prst="rect">
            <a:avLst/>
          </a:prstGeom>
        </p:spPr>
        <p:txBody>
          <a:bodyPr>
            <a:spAutoFit/>
          </a:bodyPr>
          <a:lstStyle/>
          <a:p>
            <a:r>
              <a:rPr lang="en-US" altLang="zh-CN" sz="1100" dirty="0">
                <a:solidFill>
                  <a:srgbClr val="222222"/>
                </a:solidFill>
                <a:latin typeface="Arial" panose="020B0604020202020204" pitchFamily="34" charset="0"/>
              </a:rPr>
              <a:t>He, Cheng, et al. "One-way cloak based on nonreciprocal photonic crystal." </a:t>
            </a:r>
            <a:r>
              <a:rPr lang="en-US" altLang="zh-CN" sz="1100" i="1" dirty="0">
                <a:solidFill>
                  <a:srgbClr val="222222"/>
                </a:solidFill>
                <a:latin typeface="Arial" panose="020B0604020202020204" pitchFamily="34" charset="0"/>
              </a:rPr>
              <a:t>Applied Physics Letters</a:t>
            </a:r>
            <a:r>
              <a:rPr lang="en-US" altLang="zh-CN" sz="1100" dirty="0">
                <a:solidFill>
                  <a:srgbClr val="222222"/>
                </a:solidFill>
                <a:latin typeface="Arial" panose="020B0604020202020204" pitchFamily="34" charset="0"/>
              </a:rPr>
              <a:t> 99.15 (2011): 151112.</a:t>
            </a:r>
            <a:endParaRPr lang="zh-CN" altLang="en-US" sz="1100" dirty="0"/>
          </a:p>
        </p:txBody>
      </p:sp>
      <p:pic>
        <p:nvPicPr>
          <p:cNvPr id="1026" name="Picture 2" descr="Are Cloaking Devices Coming? Metalens-Shaped Light May Lead The Way">
            <a:extLst>
              <a:ext uri="{FF2B5EF4-FFF2-40B4-BE49-F238E27FC236}">
                <a16:creationId xmlns:a16="http://schemas.microsoft.com/office/drawing/2014/main" id="{639655AB-3BC3-46DE-9170-E1B13A38E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5868" y="918711"/>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ielding qubits from environmental noise">
            <a:extLst>
              <a:ext uri="{FF2B5EF4-FFF2-40B4-BE49-F238E27FC236}">
                <a16:creationId xmlns:a16="http://schemas.microsoft.com/office/drawing/2014/main" id="{4080DAEB-4A6C-4419-8D08-252165933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66" r="15802"/>
          <a:stretch/>
        </p:blipFill>
        <p:spPr bwMode="auto">
          <a:xfrm>
            <a:off x="7866070" y="3512558"/>
            <a:ext cx="2743200" cy="224829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7D407C73-C18C-4A57-9178-CBC706F108A8}"/>
              </a:ext>
            </a:extLst>
          </p:cNvPr>
          <p:cNvSpPr/>
          <p:nvPr/>
        </p:nvSpPr>
        <p:spPr>
          <a:xfrm>
            <a:off x="7805934" y="2989337"/>
            <a:ext cx="2783134" cy="307777"/>
          </a:xfrm>
          <a:prstGeom prst="rect">
            <a:avLst/>
          </a:prstGeom>
        </p:spPr>
        <p:txBody>
          <a:bodyPr wrap="none">
            <a:spAutoFit/>
          </a:bodyPr>
          <a:lstStyle/>
          <a:p>
            <a:r>
              <a:rPr lang="en-US" altLang="zh-CN" sz="1400" dirty="0"/>
              <a:t>Optical invisibility of a human hand</a:t>
            </a:r>
            <a:endParaRPr lang="zh-CN" altLang="en-US" sz="1400" dirty="0"/>
          </a:p>
        </p:txBody>
      </p:sp>
      <p:sp>
        <p:nvSpPr>
          <p:cNvPr id="11" name="矩形 10">
            <a:extLst>
              <a:ext uri="{FF2B5EF4-FFF2-40B4-BE49-F238E27FC236}">
                <a16:creationId xmlns:a16="http://schemas.microsoft.com/office/drawing/2014/main" id="{7700394E-C43D-414C-97D9-491CEAF616A0}"/>
              </a:ext>
            </a:extLst>
          </p:cNvPr>
          <p:cNvSpPr/>
          <p:nvPr/>
        </p:nvSpPr>
        <p:spPr>
          <a:xfrm>
            <a:off x="7685672" y="5847190"/>
            <a:ext cx="3256020" cy="307777"/>
          </a:xfrm>
          <a:prstGeom prst="rect">
            <a:avLst/>
          </a:prstGeom>
        </p:spPr>
        <p:txBody>
          <a:bodyPr wrap="none">
            <a:spAutoFit/>
          </a:bodyPr>
          <a:lstStyle/>
          <a:p>
            <a:r>
              <a:rPr lang="zh-CN" altLang="en-US" sz="1400" dirty="0"/>
              <a:t>Shielding qubits from environmental noise</a:t>
            </a:r>
          </a:p>
        </p:txBody>
      </p:sp>
      <p:sp>
        <p:nvSpPr>
          <p:cNvPr id="12" name="矩形 11">
            <a:extLst>
              <a:ext uri="{FF2B5EF4-FFF2-40B4-BE49-F238E27FC236}">
                <a16:creationId xmlns:a16="http://schemas.microsoft.com/office/drawing/2014/main" id="{00F44432-5C71-49DF-B3B5-F03D3E89E591}"/>
              </a:ext>
            </a:extLst>
          </p:cNvPr>
          <p:cNvSpPr/>
          <p:nvPr/>
        </p:nvSpPr>
        <p:spPr>
          <a:xfrm>
            <a:off x="8867969" y="5545421"/>
            <a:ext cx="1826141" cy="230832"/>
          </a:xfrm>
          <a:prstGeom prst="rect">
            <a:avLst/>
          </a:prstGeom>
        </p:spPr>
        <p:txBody>
          <a:bodyPr wrap="none">
            <a:spAutoFit/>
          </a:bodyPr>
          <a:lstStyle/>
          <a:p>
            <a:r>
              <a:rPr lang="zh-CN" altLang="en-US" sz="900" dirty="0">
                <a:solidFill>
                  <a:schemeClr val="bg1"/>
                </a:solidFill>
              </a:rPr>
              <a:t>UNSW Sydney, Griffith University</a:t>
            </a:r>
          </a:p>
        </p:txBody>
      </p:sp>
      <p:pic>
        <p:nvPicPr>
          <p:cNvPr id="15" name="图形 14" descr="无穷大">
            <a:hlinkClick r:id="rId4" action="ppaction://hlinksldjump"/>
            <a:extLst>
              <a:ext uri="{FF2B5EF4-FFF2-40B4-BE49-F238E27FC236}">
                <a16:creationId xmlns:a16="http://schemas.microsoft.com/office/drawing/2014/main" id="{9E681660-63F6-4AE7-89F9-AFF0B72652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1435369911"/>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B4E0081-47F9-4C75-9757-2FB36921E5F0}"/>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600" dirty="0">
                <a:solidFill>
                  <a:schemeClr val="accent1">
                    <a:lumMod val="75000"/>
                  </a:schemeClr>
                </a:solidFill>
              </a:rPr>
              <a:t>Between oscillators and polaritons</a:t>
            </a:r>
          </a:p>
        </p:txBody>
      </p:sp>
      <p:sp>
        <p:nvSpPr>
          <p:cNvPr id="6" name="文本框 5">
            <a:extLst>
              <a:ext uri="{FF2B5EF4-FFF2-40B4-BE49-F238E27FC236}">
                <a16:creationId xmlns:a16="http://schemas.microsoft.com/office/drawing/2014/main" id="{4FD8EAD4-41C8-4E74-B603-8400F7486831}"/>
              </a:ext>
            </a:extLst>
          </p:cNvPr>
          <p:cNvSpPr txBox="1"/>
          <p:nvPr/>
        </p:nvSpPr>
        <p:spPr>
          <a:xfrm>
            <a:off x="1462633" y="1230660"/>
            <a:ext cx="6692858" cy="369332"/>
          </a:xfrm>
          <a:prstGeom prst="rect">
            <a:avLst/>
          </a:prstGeom>
          <a:noFill/>
        </p:spPr>
        <p:txBody>
          <a:bodyPr wrap="none" rtlCol="0">
            <a:spAutoFit/>
          </a:bodyPr>
          <a:lstStyle/>
          <a:p>
            <a:r>
              <a:rPr lang="en-US" altLang="zh-CN" dirty="0"/>
              <a:t>Simplified model to explain the behavior of polariton and pendulums  </a:t>
            </a:r>
            <a:endParaRPr lang="zh-CN" altLang="en-US" dirty="0"/>
          </a:p>
        </p:txBody>
      </p:sp>
      <p:pic>
        <p:nvPicPr>
          <p:cNvPr id="7" name="图形 6" descr="无穷大">
            <a:hlinkClick r:id="rId2" action="ppaction://hlinksldjump"/>
            <a:extLst>
              <a:ext uri="{FF2B5EF4-FFF2-40B4-BE49-F238E27FC236}">
                <a16:creationId xmlns:a16="http://schemas.microsoft.com/office/drawing/2014/main" id="{481D3961-2289-4C0C-9320-2B40F97026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6132" y="0"/>
            <a:ext cx="914400" cy="914400"/>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A94CDDE-FC7F-420B-898C-B223F091EBC7}"/>
                  </a:ext>
                </a:extLst>
              </p:cNvPr>
              <p:cNvSpPr/>
              <p:nvPr/>
            </p:nvSpPr>
            <p:spPr>
              <a:xfrm>
                <a:off x="1028243" y="2359164"/>
                <a:ext cx="4658899" cy="678327"/>
              </a:xfrm>
              <a:prstGeom prst="rect">
                <a:avLst/>
              </a:prstGeom>
            </p:spPr>
            <p:txBody>
              <a:bodyPr wrap="square">
                <a:spAutoFit/>
              </a:bodyPr>
              <a:lstStyle/>
              <a:p>
                <a14:m>
                  <m:oMath xmlns:m="http://schemas.openxmlformats.org/officeDocument/2006/math">
                    <m:d>
                      <m:dPr>
                        <m:begChr m:val="["/>
                        <m:endChr m:val="]"/>
                        <m:ctrlPr>
                          <a:rPr lang="en-US" altLang="zh-CN" sz="2000" i="1" smtClean="0">
                            <a:latin typeface="Cambria Math" panose="02040503050406030204" pitchFamily="18" charset="0"/>
                          </a:rPr>
                        </m:ctrlPr>
                      </m:dPr>
                      <m:e>
                        <m:m>
                          <m:mPr>
                            <m:mcs>
                              <m:mc>
                                <m:mcPr>
                                  <m:count m:val="2"/>
                                  <m:mcJc m:val="center"/>
                                </m:mcPr>
                              </m:mc>
                            </m:mcs>
                            <m:ctrlPr>
                              <a:rPr lang="en-US" altLang="zh-CN" sz="2000" i="1" smtClean="0">
                                <a:latin typeface="Cambria Math" panose="02040503050406030204" pitchFamily="18" charset="0"/>
                              </a:rPr>
                            </m:ctrlPr>
                          </m:mPr>
                          <m:mr>
                            <m:e>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𝜔</m:t>
                                      </m:r>
                                    </m:e>
                                  </m:acc>
                                </m:e>
                                <m:sub>
                                  <m:r>
                                    <a:rPr lang="en-US" altLang="zh-CN" sz="2000" b="0" i="1" smtClean="0">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𝑖</m:t>
                              </m:r>
                              <m:r>
                                <m:rPr>
                                  <m:sty m:val="p"/>
                                </m:rPr>
                                <a:rPr lang="en-US" altLang="zh-CN" sz="2000" b="0" i="0" smtClean="0">
                                  <a:solidFill>
                                    <a:srgbClr val="FF0000"/>
                                  </a:solidFill>
                                  <a:latin typeface="Cambria Math" panose="02040503050406030204" pitchFamily="18" charset="0"/>
                                </a:rPr>
                                <m:t>Γ</m:t>
                              </m:r>
                            </m:e>
                            <m:e>
                              <m:r>
                                <a:rPr lang="en-US" altLang="zh-CN" sz="2000" i="1">
                                  <a:latin typeface="Cambria Math" panose="02040503050406030204" pitchFamily="18" charset="0"/>
                                </a:rPr>
                                <m:t>𝑖</m:t>
                              </m:r>
                              <m:r>
                                <m:rPr>
                                  <m:sty m:val="p"/>
                                </m:rPr>
                                <a:rPr lang="en-US" altLang="zh-CN" sz="2000">
                                  <a:latin typeface="Cambria Math" panose="02040503050406030204" pitchFamily="18" charset="0"/>
                                </a:rPr>
                                <m:t>Γ</m:t>
                              </m:r>
                            </m:e>
                          </m:mr>
                          <m:mr>
                            <m:e>
                              <m:r>
                                <a:rPr lang="en-US" altLang="zh-CN" sz="2000" i="1">
                                  <a:latin typeface="Cambria Math" panose="02040503050406030204" pitchFamily="18" charset="0"/>
                                </a:rPr>
                                <m:t>𝑖</m:t>
                              </m:r>
                              <m:r>
                                <m:rPr>
                                  <m:sty m:val="p"/>
                                </m:rPr>
                                <a:rPr lang="en-US" altLang="zh-CN" sz="2000">
                                  <a:latin typeface="Cambria Math" panose="02040503050406030204" pitchFamily="18" charset="0"/>
                                </a:rPr>
                                <m:t>Γ</m:t>
                              </m:r>
                            </m:e>
                            <m:e>
                              <m:r>
                                <a:rPr lang="en-US" altLang="zh-CN" sz="2000" i="1">
                                  <a:latin typeface="Cambria Math" panose="02040503050406030204" pitchFamily="18" charset="0"/>
                                </a:rPr>
                                <m:t>𝜔</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𝜔</m:t>
                                      </m:r>
                                    </m:e>
                                  </m:acc>
                                </m:e>
                                <m:sub>
                                  <m:r>
                                    <a:rPr lang="en-US" altLang="zh-CN" sz="2000" b="0" i="1" smtClean="0">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𝑖</m:t>
                              </m:r>
                              <m:r>
                                <m:rPr>
                                  <m:sty m:val="p"/>
                                </m:rPr>
                                <a:rPr lang="en-US" altLang="zh-CN" sz="2000">
                                  <a:solidFill>
                                    <a:srgbClr val="FF0000"/>
                                  </a:solidFill>
                                  <a:latin typeface="Cambria Math" panose="02040503050406030204" pitchFamily="18" charset="0"/>
                                </a:rPr>
                                <m:t>Γ</m:t>
                              </m:r>
                            </m:e>
                          </m:mr>
                        </m:m>
                      </m:e>
                    </m:d>
                    <m:d>
                      <m:dPr>
                        <m:begChr m:val="["/>
                        <m:endChr m:val="]"/>
                        <m:ctrlPr>
                          <a:rPr lang="en-US" altLang="zh-CN" sz="2000" b="0" i="1" smtClean="0">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e>
                          </m:mr>
                          <m:mr>
                            <m:e>
                              <m:r>
                                <m:rPr>
                                  <m:brk m:alnAt="7"/>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e>
                          </m:mr>
                        </m:m>
                      </m:e>
                    </m:d>
                  </m:oMath>
                </a14:m>
                <a:r>
                  <a:rPr lang="zh-CN" altLang="en-US" sz="2000" dirty="0"/>
                  <a:t> </a:t>
                </a:r>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mr>
                        </m:m>
                      </m:e>
                    </m:d>
                  </m:oMath>
                </a14:m>
                <a:endParaRPr lang="zh-CN" altLang="en-US" sz="2000" dirty="0"/>
              </a:p>
            </p:txBody>
          </p:sp>
        </mc:Choice>
        <mc:Fallback xmlns="">
          <p:sp>
            <p:nvSpPr>
              <p:cNvPr id="8" name="矩形 7">
                <a:extLst>
                  <a:ext uri="{FF2B5EF4-FFF2-40B4-BE49-F238E27FC236}">
                    <a16:creationId xmlns:a16="http://schemas.microsoft.com/office/drawing/2014/main" id="{0A94CDDE-FC7F-420B-898C-B223F091EBC7}"/>
                  </a:ext>
                </a:extLst>
              </p:cNvPr>
              <p:cNvSpPr>
                <a:spLocks noRot="1" noChangeAspect="1" noMove="1" noResize="1" noEditPoints="1" noAdjustHandles="1" noChangeArrowheads="1" noChangeShapeType="1" noTextEdit="1"/>
              </p:cNvSpPr>
              <p:nvPr/>
            </p:nvSpPr>
            <p:spPr>
              <a:xfrm>
                <a:off x="1028243" y="2359164"/>
                <a:ext cx="4658899" cy="67832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E66721C-57DB-4715-8087-F096338E8E91}"/>
                  </a:ext>
                </a:extLst>
              </p:cNvPr>
              <p:cNvSpPr/>
              <p:nvPr/>
            </p:nvSpPr>
            <p:spPr>
              <a:xfrm>
                <a:off x="6994433" y="2359163"/>
                <a:ext cx="4658899" cy="678327"/>
              </a:xfrm>
              <a:prstGeom prst="rect">
                <a:avLst/>
              </a:prstGeom>
            </p:spPr>
            <p:txBody>
              <a:bodyPr wrap="square">
                <a:spAutoFit/>
              </a:bodyPr>
              <a:lstStyle/>
              <a:p>
                <a14:m>
                  <m:oMath xmlns:m="http://schemas.openxmlformats.org/officeDocument/2006/math">
                    <m:d>
                      <m:dPr>
                        <m:begChr m:val="["/>
                        <m:endChr m:val="]"/>
                        <m:ctrlPr>
                          <a:rPr lang="en-US" altLang="zh-CN" sz="2000" i="1" smtClean="0">
                            <a:latin typeface="Cambria Math" panose="02040503050406030204" pitchFamily="18" charset="0"/>
                          </a:rPr>
                        </m:ctrlPr>
                      </m:dPr>
                      <m:e>
                        <m:m>
                          <m:mPr>
                            <m:mcs>
                              <m:mc>
                                <m:mcPr>
                                  <m:count m:val="2"/>
                                  <m:mcJc m:val="center"/>
                                </m:mcPr>
                              </m:mc>
                            </m:mcs>
                            <m:ctrlPr>
                              <a:rPr lang="en-US" altLang="zh-CN" sz="2000" i="1" smtClean="0">
                                <a:latin typeface="Cambria Math" panose="02040503050406030204" pitchFamily="18" charset="0"/>
                              </a:rPr>
                            </m:ctrlPr>
                          </m:mPr>
                          <m:mr>
                            <m:e>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𝜔</m:t>
                                      </m:r>
                                    </m:e>
                                  </m:acc>
                                </m:e>
                                <m:sub>
                                  <m:r>
                                    <a:rPr lang="en-US" altLang="zh-CN" sz="2000" b="0" i="1" smtClean="0">
                                      <a:latin typeface="Cambria Math" panose="02040503050406030204" pitchFamily="18" charset="0"/>
                                    </a:rPr>
                                    <m:t>1</m:t>
                                  </m:r>
                                </m:sub>
                              </m:sSub>
                            </m:e>
                            <m:e>
                              <m:r>
                                <a:rPr lang="en-US" altLang="zh-CN" sz="2000" i="1">
                                  <a:latin typeface="Cambria Math" panose="02040503050406030204" pitchFamily="18" charset="0"/>
                                </a:rPr>
                                <m:t>𝑖</m:t>
                              </m:r>
                              <m:r>
                                <m:rPr>
                                  <m:sty m:val="p"/>
                                </m:rPr>
                                <a:rPr lang="en-US" altLang="zh-CN" sz="2000">
                                  <a:latin typeface="Cambria Math" panose="02040503050406030204" pitchFamily="18" charset="0"/>
                                </a:rPr>
                                <m:t>Γ</m:t>
                              </m:r>
                            </m:e>
                          </m:mr>
                          <m:mr>
                            <m:e>
                              <m:r>
                                <a:rPr lang="en-US" altLang="zh-CN" sz="2000" i="1">
                                  <a:latin typeface="Cambria Math" panose="02040503050406030204" pitchFamily="18" charset="0"/>
                                </a:rPr>
                                <m:t>𝑖</m:t>
                              </m:r>
                              <m:r>
                                <m:rPr>
                                  <m:sty m:val="p"/>
                                </m:rPr>
                                <a:rPr lang="en-US" altLang="zh-CN" sz="2000">
                                  <a:latin typeface="Cambria Math" panose="02040503050406030204" pitchFamily="18" charset="0"/>
                                </a:rPr>
                                <m:t>Γ</m:t>
                              </m:r>
                            </m:e>
                            <m:e>
                              <m:r>
                                <a:rPr lang="en-US" altLang="zh-CN" sz="2000" i="1">
                                  <a:latin typeface="Cambria Math" panose="02040503050406030204" pitchFamily="18" charset="0"/>
                                </a:rPr>
                                <m:t>𝜔</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𝜔</m:t>
                                      </m:r>
                                    </m:e>
                                  </m:acc>
                                </m:e>
                                <m:sub>
                                  <m:r>
                                    <a:rPr lang="en-US" altLang="zh-CN" sz="2000" b="0" i="1" smtClean="0">
                                      <a:latin typeface="Cambria Math" panose="02040503050406030204" pitchFamily="18" charset="0"/>
                                    </a:rPr>
                                    <m:t>2</m:t>
                                  </m:r>
                                </m:sub>
                              </m:sSub>
                            </m:e>
                          </m:mr>
                        </m:m>
                      </m:e>
                    </m:d>
                    <m:d>
                      <m:dPr>
                        <m:begChr m:val="["/>
                        <m:endChr m:val="]"/>
                        <m:ctrlPr>
                          <a:rPr lang="en-US" altLang="zh-CN" sz="2000" b="0" i="1" smtClean="0">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e>
                          </m:mr>
                          <m:mr>
                            <m:e>
                              <m:r>
                                <m:rPr>
                                  <m:brk m:alnAt="7"/>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e>
                          </m:mr>
                        </m:m>
                      </m:e>
                    </m:d>
                  </m:oMath>
                </a14:m>
                <a:r>
                  <a:rPr lang="zh-CN" altLang="en-US" sz="2000" dirty="0"/>
                  <a:t> </a:t>
                </a:r>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mr>
                        </m:m>
                      </m:e>
                    </m:d>
                  </m:oMath>
                </a14:m>
                <a:endParaRPr lang="zh-CN" altLang="en-US" sz="2000" dirty="0"/>
              </a:p>
            </p:txBody>
          </p:sp>
        </mc:Choice>
        <mc:Fallback xmlns="">
          <p:sp>
            <p:nvSpPr>
              <p:cNvPr id="9" name="矩形 8">
                <a:extLst>
                  <a:ext uri="{FF2B5EF4-FFF2-40B4-BE49-F238E27FC236}">
                    <a16:creationId xmlns:a16="http://schemas.microsoft.com/office/drawing/2014/main" id="{AE66721C-57DB-4715-8087-F096338E8E91}"/>
                  </a:ext>
                </a:extLst>
              </p:cNvPr>
              <p:cNvSpPr>
                <a:spLocks noRot="1" noChangeAspect="1" noMove="1" noResize="1" noEditPoints="1" noAdjustHandles="1" noChangeArrowheads="1" noChangeShapeType="1" noTextEdit="1"/>
              </p:cNvSpPr>
              <p:nvPr/>
            </p:nvSpPr>
            <p:spPr>
              <a:xfrm>
                <a:off x="6994433" y="2359163"/>
                <a:ext cx="4658899" cy="678327"/>
              </a:xfrm>
              <a:prstGeom prst="rect">
                <a:avLst/>
              </a:prstGeom>
              <a:blipFill>
                <a:blip r:embed="rId6"/>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A40C72CE-7CE6-4F24-ACA3-0AC05C935356}"/>
              </a:ext>
            </a:extLst>
          </p:cNvPr>
          <p:cNvSpPr/>
          <p:nvPr/>
        </p:nvSpPr>
        <p:spPr>
          <a:xfrm>
            <a:off x="2122590" y="3427331"/>
            <a:ext cx="2268570" cy="369332"/>
          </a:xfrm>
          <a:prstGeom prst="rect">
            <a:avLst/>
          </a:prstGeom>
        </p:spPr>
        <p:txBody>
          <a:bodyPr wrap="none">
            <a:spAutoFit/>
          </a:bodyPr>
          <a:lstStyle/>
          <a:p>
            <a:r>
              <a:rPr lang="en-US" altLang="zh-CN" dirty="0">
                <a:solidFill>
                  <a:schemeClr val="accent1">
                    <a:lumMod val="75000"/>
                  </a:schemeClr>
                </a:solidFill>
              </a:rPr>
              <a:t>Mechanical oscillators</a:t>
            </a:r>
            <a:endParaRPr lang="zh-CN" altLang="en-US" dirty="0"/>
          </a:p>
        </p:txBody>
      </p:sp>
      <p:sp>
        <p:nvSpPr>
          <p:cNvPr id="3" name="矩形 2">
            <a:extLst>
              <a:ext uri="{FF2B5EF4-FFF2-40B4-BE49-F238E27FC236}">
                <a16:creationId xmlns:a16="http://schemas.microsoft.com/office/drawing/2014/main" id="{2C761AC1-CF5E-4166-B424-3531091576D9}"/>
              </a:ext>
            </a:extLst>
          </p:cNvPr>
          <p:cNvSpPr/>
          <p:nvPr/>
        </p:nvSpPr>
        <p:spPr>
          <a:xfrm>
            <a:off x="8326166" y="3427329"/>
            <a:ext cx="1178528" cy="369332"/>
          </a:xfrm>
          <a:prstGeom prst="rect">
            <a:avLst/>
          </a:prstGeom>
        </p:spPr>
        <p:txBody>
          <a:bodyPr wrap="none">
            <a:spAutoFit/>
          </a:bodyPr>
          <a:lstStyle/>
          <a:p>
            <a:r>
              <a:rPr lang="en-US" altLang="zh-CN" dirty="0">
                <a:solidFill>
                  <a:schemeClr val="accent1">
                    <a:lumMod val="75000"/>
                  </a:schemeClr>
                </a:solidFill>
              </a:rPr>
              <a:t>Polaritons </a:t>
            </a:r>
            <a:endParaRPr lang="zh-CN" altLang="en-US" dirty="0"/>
          </a:p>
        </p:txBody>
      </p:sp>
      <p:pic>
        <p:nvPicPr>
          <p:cNvPr id="10" name="图片 9" descr="地图上有字&#10;&#10;描述已自动生成">
            <a:extLst>
              <a:ext uri="{FF2B5EF4-FFF2-40B4-BE49-F238E27FC236}">
                <a16:creationId xmlns:a16="http://schemas.microsoft.com/office/drawing/2014/main" id="{3EFB7E5D-E416-402B-934A-17A378D88297}"/>
              </a:ext>
            </a:extLst>
          </p:cNvPr>
          <p:cNvPicPr>
            <a:picLocks noChangeAspect="1"/>
          </p:cNvPicPr>
          <p:nvPr/>
        </p:nvPicPr>
        <p:blipFill rotWithShape="1">
          <a:blip r:embed="rId7">
            <a:extLst>
              <a:ext uri="{28A0092B-C50C-407E-A947-70E740481C1C}">
                <a14:useLocalDpi xmlns:a14="http://schemas.microsoft.com/office/drawing/2010/main" val="0"/>
              </a:ext>
            </a:extLst>
          </a:blip>
          <a:srcRect l="48808" b="50000"/>
          <a:stretch/>
        </p:blipFill>
        <p:spPr>
          <a:xfrm>
            <a:off x="1990165" y="4328710"/>
            <a:ext cx="2764376" cy="2025000"/>
          </a:xfrm>
          <a:prstGeom prst="rect">
            <a:avLst/>
          </a:prstGeom>
        </p:spPr>
      </p:pic>
      <p:cxnSp>
        <p:nvCxnSpPr>
          <p:cNvPr id="11" name="直接连接符 10">
            <a:extLst>
              <a:ext uri="{FF2B5EF4-FFF2-40B4-BE49-F238E27FC236}">
                <a16:creationId xmlns:a16="http://schemas.microsoft.com/office/drawing/2014/main" id="{769BEDD8-4826-4D00-A8D7-F5F5FB7ECF0B}"/>
              </a:ext>
            </a:extLst>
          </p:cNvPr>
          <p:cNvCxnSpPr>
            <a:cxnSpLocks/>
          </p:cNvCxnSpPr>
          <p:nvPr/>
        </p:nvCxnSpPr>
        <p:spPr>
          <a:xfrm>
            <a:off x="3137718" y="5216001"/>
            <a:ext cx="4745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FD534A7-CB02-4735-9671-B1D58577B03C}"/>
              </a:ext>
            </a:extLst>
          </p:cNvPr>
          <p:cNvCxnSpPr>
            <a:cxnSpLocks/>
          </p:cNvCxnSpPr>
          <p:nvPr/>
        </p:nvCxnSpPr>
        <p:spPr>
          <a:xfrm>
            <a:off x="3151129" y="5308870"/>
            <a:ext cx="4745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31A37461-8DCE-4B6F-B6E8-A6660FB16AB8}"/>
              </a:ext>
            </a:extLst>
          </p:cNvPr>
          <p:cNvGrpSpPr/>
          <p:nvPr/>
        </p:nvGrpSpPr>
        <p:grpSpPr>
          <a:xfrm>
            <a:off x="7879332" y="4679698"/>
            <a:ext cx="2216356" cy="1829782"/>
            <a:chOff x="5594144" y="4284466"/>
            <a:chExt cx="2509605" cy="2071883"/>
          </a:xfrm>
        </p:grpSpPr>
        <p:pic>
          <p:nvPicPr>
            <p:cNvPr id="14" name="图片 13">
              <a:extLst>
                <a:ext uri="{FF2B5EF4-FFF2-40B4-BE49-F238E27FC236}">
                  <a16:creationId xmlns:a16="http://schemas.microsoft.com/office/drawing/2014/main" id="{DC5500D5-DF4E-444A-B4D8-DF9C550AC02C}"/>
                </a:ext>
              </a:extLst>
            </p:cNvPr>
            <p:cNvPicPr>
              <a:picLocks noChangeAspect="1"/>
            </p:cNvPicPr>
            <p:nvPr/>
          </p:nvPicPr>
          <p:blipFill>
            <a:blip r:embed="rId8"/>
            <a:stretch>
              <a:fillRect/>
            </a:stretch>
          </p:blipFill>
          <p:spPr>
            <a:xfrm>
              <a:off x="5594144" y="4284466"/>
              <a:ext cx="2509605" cy="2071883"/>
            </a:xfrm>
            <a:prstGeom prst="rect">
              <a:avLst/>
            </a:prstGeom>
          </p:spPr>
        </p:pic>
        <p:sp>
          <p:nvSpPr>
            <p:cNvPr id="15" name="椭圆 14">
              <a:extLst>
                <a:ext uri="{FF2B5EF4-FFF2-40B4-BE49-F238E27FC236}">
                  <a16:creationId xmlns:a16="http://schemas.microsoft.com/office/drawing/2014/main" id="{529CC504-43A2-4C63-8C8B-A846A1372B52}"/>
                </a:ext>
              </a:extLst>
            </p:cNvPr>
            <p:cNvSpPr/>
            <p:nvPr/>
          </p:nvSpPr>
          <p:spPr>
            <a:xfrm>
              <a:off x="5953890" y="4389935"/>
              <a:ext cx="573115" cy="2463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3AF1510E-B330-43B9-B4E2-FD1C3E3C7298}"/>
                </a:ext>
              </a:extLst>
            </p:cNvPr>
            <p:cNvSpPr/>
            <p:nvPr/>
          </p:nvSpPr>
          <p:spPr>
            <a:xfrm>
              <a:off x="7504871" y="5511705"/>
              <a:ext cx="448503" cy="316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CE1BA150-0D6C-4A51-BF93-2F097AED1D42}"/>
              </a:ext>
            </a:extLst>
          </p:cNvPr>
          <p:cNvSpPr txBox="1"/>
          <p:nvPr/>
        </p:nvSpPr>
        <p:spPr>
          <a:xfrm>
            <a:off x="8239078" y="4328710"/>
            <a:ext cx="1643399" cy="338554"/>
          </a:xfrm>
          <a:prstGeom prst="rect">
            <a:avLst/>
          </a:prstGeom>
          <a:noFill/>
        </p:spPr>
        <p:txBody>
          <a:bodyPr wrap="none" rtlCol="0">
            <a:spAutoFit/>
          </a:bodyPr>
          <a:lstStyle/>
          <a:p>
            <a:r>
              <a:rPr lang="en-CA" altLang="zh-CN" sz="1600" dirty="0"/>
              <a:t>Polariton systems</a:t>
            </a:r>
            <a:endParaRPr lang="zh-CN" altLang="en-US" sz="1600" dirty="0"/>
          </a:p>
        </p:txBody>
      </p:sp>
      <p:sp>
        <p:nvSpPr>
          <p:cNvPr id="18" name="文本框 17">
            <a:extLst>
              <a:ext uri="{FF2B5EF4-FFF2-40B4-BE49-F238E27FC236}">
                <a16:creationId xmlns:a16="http://schemas.microsoft.com/office/drawing/2014/main" id="{06AEC1A9-87EF-4CC0-8C89-E2A93F5D2E17}"/>
              </a:ext>
            </a:extLst>
          </p:cNvPr>
          <p:cNvSpPr txBox="1"/>
          <p:nvPr/>
        </p:nvSpPr>
        <p:spPr>
          <a:xfrm>
            <a:off x="2464087" y="4241468"/>
            <a:ext cx="1848583" cy="338554"/>
          </a:xfrm>
          <a:prstGeom prst="rect">
            <a:avLst/>
          </a:prstGeom>
          <a:noFill/>
        </p:spPr>
        <p:txBody>
          <a:bodyPr wrap="none" rtlCol="0">
            <a:spAutoFit/>
          </a:bodyPr>
          <a:lstStyle/>
          <a:p>
            <a:r>
              <a:rPr lang="en-CA" altLang="zh-CN" sz="1600" dirty="0"/>
              <a:t>Mechanical systems</a:t>
            </a:r>
            <a:endParaRPr lang="zh-CN" altLang="en-US" sz="1600" dirty="0"/>
          </a:p>
        </p:txBody>
      </p:sp>
      <p:sp>
        <p:nvSpPr>
          <p:cNvPr id="19" name="矩形 18">
            <a:extLst>
              <a:ext uri="{FF2B5EF4-FFF2-40B4-BE49-F238E27FC236}">
                <a16:creationId xmlns:a16="http://schemas.microsoft.com/office/drawing/2014/main" id="{C78951BD-F03D-4E1A-92D6-71AF36A39EF7}"/>
              </a:ext>
            </a:extLst>
          </p:cNvPr>
          <p:cNvSpPr/>
          <p:nvPr/>
        </p:nvSpPr>
        <p:spPr>
          <a:xfrm>
            <a:off x="8801731" y="5421256"/>
            <a:ext cx="455756" cy="634437"/>
          </a:xfrm>
          <a:prstGeom prst="rect">
            <a:avLst/>
          </a:prstGeom>
          <a:solidFill>
            <a:srgbClr val="660066">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地图上有字&#10;&#10;描述已自动生成">
            <a:extLst>
              <a:ext uri="{FF2B5EF4-FFF2-40B4-BE49-F238E27FC236}">
                <a16:creationId xmlns:a16="http://schemas.microsoft.com/office/drawing/2014/main" id="{595A47AF-60F8-4BC1-84C0-F4E90F249442}"/>
              </a:ext>
            </a:extLst>
          </p:cNvPr>
          <p:cNvPicPr>
            <a:picLocks noChangeAspect="1"/>
          </p:cNvPicPr>
          <p:nvPr/>
        </p:nvPicPr>
        <p:blipFill rotWithShape="1">
          <a:blip r:embed="rId7">
            <a:extLst>
              <a:ext uri="{28A0092B-C50C-407E-A947-70E740481C1C}">
                <a14:useLocalDpi xmlns:a14="http://schemas.microsoft.com/office/drawing/2010/main" val="0"/>
              </a:ext>
            </a:extLst>
          </a:blip>
          <a:srcRect l="4874" t="404" r="50572" b="49596"/>
          <a:stretch/>
        </p:blipFill>
        <p:spPr>
          <a:xfrm>
            <a:off x="5026569" y="3191001"/>
            <a:ext cx="2405938" cy="2025000"/>
          </a:xfrm>
          <a:prstGeom prst="rect">
            <a:avLst/>
          </a:prstGeom>
        </p:spPr>
      </p:pic>
    </p:spTree>
    <p:extLst>
      <p:ext uri="{BB962C8B-B14F-4D97-AF65-F5344CB8AC3E}">
        <p14:creationId xmlns:p14="http://schemas.microsoft.com/office/powerpoint/2010/main" val="2480078554"/>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261F286-19FC-44BF-A952-637381FF9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860" y="2414526"/>
            <a:ext cx="3649980" cy="242957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3E600A01-9CAD-4ABD-9ADB-5D6DE25E2F6F}"/>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600" dirty="0">
                <a:solidFill>
                  <a:schemeClr val="accent1">
                    <a:lumMod val="75000"/>
                  </a:schemeClr>
                </a:solidFill>
              </a:rPr>
              <a:t>Damping control by Inverse-square law</a:t>
            </a:r>
          </a:p>
        </p:txBody>
      </p:sp>
      <p:sp>
        <p:nvSpPr>
          <p:cNvPr id="4" name="文本框 3">
            <a:extLst>
              <a:ext uri="{FF2B5EF4-FFF2-40B4-BE49-F238E27FC236}">
                <a16:creationId xmlns:a16="http://schemas.microsoft.com/office/drawing/2014/main" id="{71092848-F4BE-4DEE-90F1-B02ADB9C5249}"/>
              </a:ext>
            </a:extLst>
          </p:cNvPr>
          <p:cNvSpPr txBox="1"/>
          <p:nvPr/>
        </p:nvSpPr>
        <p:spPr>
          <a:xfrm>
            <a:off x="919480" y="1319708"/>
            <a:ext cx="10123284" cy="369332"/>
          </a:xfrm>
          <a:prstGeom prst="rect">
            <a:avLst/>
          </a:prstGeom>
          <a:noFill/>
        </p:spPr>
        <p:txBody>
          <a:bodyPr wrap="none" rtlCol="0">
            <a:spAutoFit/>
          </a:bodyPr>
          <a:lstStyle/>
          <a:p>
            <a:r>
              <a:rPr lang="en-US" altLang="zh-CN" dirty="0"/>
              <a:t>Suppose the magnetic loop antenna introduce </a:t>
            </a:r>
            <a:r>
              <a:rPr lang="en-US" altLang="zh-CN" u="sng" dirty="0"/>
              <a:t>an anisotropic environment with certain area </a:t>
            </a:r>
            <a:r>
              <a:rPr lang="en-US" altLang="zh-CN" dirty="0"/>
              <a:t>around magnon. </a:t>
            </a:r>
            <a:endParaRPr lang="zh-CN" altLang="en-US" dirty="0"/>
          </a:p>
        </p:txBody>
      </p:sp>
      <p:sp>
        <p:nvSpPr>
          <p:cNvPr id="6" name="文本框 5">
            <a:extLst>
              <a:ext uri="{FF2B5EF4-FFF2-40B4-BE49-F238E27FC236}">
                <a16:creationId xmlns:a16="http://schemas.microsoft.com/office/drawing/2014/main" id="{EABA061D-ECA0-4F2F-ABDA-613BAB3D9711}"/>
              </a:ext>
            </a:extLst>
          </p:cNvPr>
          <p:cNvSpPr txBox="1"/>
          <p:nvPr/>
        </p:nvSpPr>
        <p:spPr>
          <a:xfrm>
            <a:off x="919480" y="5427342"/>
            <a:ext cx="7411003" cy="369332"/>
          </a:xfrm>
          <a:prstGeom prst="rect">
            <a:avLst/>
          </a:prstGeom>
          <a:noFill/>
        </p:spPr>
        <p:txBody>
          <a:bodyPr wrap="none" rtlCol="0">
            <a:spAutoFit/>
          </a:bodyPr>
          <a:lstStyle/>
          <a:p>
            <a:r>
              <a:rPr lang="en-US" altLang="zh-CN" dirty="0"/>
              <a:t>This area influence the environment would decay with the inverse-square law </a:t>
            </a:r>
            <a:endParaRPr lang="zh-CN" altLang="en-US" dirty="0"/>
          </a:p>
        </p:txBody>
      </p:sp>
      <p:pic>
        <p:nvPicPr>
          <p:cNvPr id="7" name="图形 6" descr="无穷大">
            <a:hlinkClick r:id="rId3" action="ppaction://hlinksldjump"/>
            <a:extLst>
              <a:ext uri="{FF2B5EF4-FFF2-40B4-BE49-F238E27FC236}">
                <a16:creationId xmlns:a16="http://schemas.microsoft.com/office/drawing/2014/main" id="{EF3C4D4E-D18B-448A-9D1A-F5DEF3FB19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1476688171"/>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8DC94E1-9CD9-44F8-A524-EC739F43446F}"/>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600" dirty="0">
                <a:solidFill>
                  <a:schemeClr val="accent1">
                    <a:lumMod val="75000"/>
                  </a:schemeClr>
                </a:solidFill>
              </a:rPr>
              <a:t>Calculation parameter for ODEs solvers</a:t>
            </a:r>
          </a:p>
        </p:txBody>
      </p:sp>
      <p:pic>
        <p:nvPicPr>
          <p:cNvPr id="5" name="图片 4" descr="图片包含 游戏机, 物体, 梳子&#10;&#10;描述已自动生成">
            <a:extLst>
              <a:ext uri="{FF2B5EF4-FFF2-40B4-BE49-F238E27FC236}">
                <a16:creationId xmlns:a16="http://schemas.microsoft.com/office/drawing/2014/main" id="{797442AB-D569-4070-9D50-7DEF1AC08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863" y="3911736"/>
            <a:ext cx="5290187" cy="2523848"/>
          </a:xfrm>
          <a:prstGeom prst="rect">
            <a:avLst/>
          </a:prstGeom>
        </p:spPr>
      </p:pic>
      <p:sp>
        <p:nvSpPr>
          <p:cNvPr id="6" name="文本框 5">
            <a:extLst>
              <a:ext uri="{FF2B5EF4-FFF2-40B4-BE49-F238E27FC236}">
                <a16:creationId xmlns:a16="http://schemas.microsoft.com/office/drawing/2014/main" id="{72A091F0-E380-4A9A-BCD0-E071070452B5}"/>
              </a:ext>
            </a:extLst>
          </p:cNvPr>
          <p:cNvSpPr txBox="1"/>
          <p:nvPr/>
        </p:nvSpPr>
        <p:spPr>
          <a:xfrm>
            <a:off x="879863" y="3624536"/>
            <a:ext cx="4217821" cy="369332"/>
          </a:xfrm>
          <a:prstGeom prst="rect">
            <a:avLst/>
          </a:prstGeom>
          <a:noFill/>
        </p:spPr>
        <p:txBody>
          <a:bodyPr wrap="none" rtlCol="0">
            <a:spAutoFit/>
          </a:bodyPr>
          <a:lstStyle/>
          <a:p>
            <a:r>
              <a:rPr lang="en-US" altLang="zh-CN" dirty="0"/>
              <a:t>Dissipative coupling  - Synchronization like</a:t>
            </a:r>
            <a:endParaRPr lang="zh-CN" altLang="en-US" dirty="0"/>
          </a:p>
        </p:txBody>
      </p:sp>
      <p:pic>
        <p:nvPicPr>
          <p:cNvPr id="7" name="图片 6" descr="图片包含 游戏机, 梳子&#10;&#10;描述已自动生成">
            <a:extLst>
              <a:ext uri="{FF2B5EF4-FFF2-40B4-BE49-F238E27FC236}">
                <a16:creationId xmlns:a16="http://schemas.microsoft.com/office/drawing/2014/main" id="{87189F53-8EB3-4ADC-B614-62B5D84AE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863" y="1304307"/>
            <a:ext cx="5289472" cy="2226011"/>
          </a:xfrm>
          <a:prstGeom prst="rect">
            <a:avLst/>
          </a:prstGeom>
        </p:spPr>
      </p:pic>
      <p:sp>
        <p:nvSpPr>
          <p:cNvPr id="8" name="文本框 7">
            <a:extLst>
              <a:ext uri="{FF2B5EF4-FFF2-40B4-BE49-F238E27FC236}">
                <a16:creationId xmlns:a16="http://schemas.microsoft.com/office/drawing/2014/main" id="{DD7C2709-A592-49B7-A95A-A652D171DE60}"/>
              </a:ext>
            </a:extLst>
          </p:cNvPr>
          <p:cNvSpPr txBox="1"/>
          <p:nvPr/>
        </p:nvSpPr>
        <p:spPr>
          <a:xfrm>
            <a:off x="838200" y="942681"/>
            <a:ext cx="4115229" cy="369332"/>
          </a:xfrm>
          <a:prstGeom prst="rect">
            <a:avLst/>
          </a:prstGeom>
          <a:noFill/>
        </p:spPr>
        <p:txBody>
          <a:bodyPr wrap="none" rtlCol="0">
            <a:spAutoFit/>
          </a:bodyPr>
          <a:lstStyle/>
          <a:p>
            <a:r>
              <a:rPr lang="en-US" altLang="zh-CN" dirty="0"/>
              <a:t>Coherent coupling  - Rabi Oscillation like</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B36AE30-BA35-482F-8652-7E9C3407D4D8}"/>
                  </a:ext>
                </a:extLst>
              </p:cNvPr>
              <p:cNvSpPr txBox="1"/>
              <p:nvPr/>
            </p:nvSpPr>
            <p:spPr>
              <a:xfrm>
                <a:off x="8394592" y="3059668"/>
                <a:ext cx="24542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=10 </m:t>
                      </m:r>
                      <m:r>
                        <a:rPr lang="en-US" altLang="zh-CN" sz="2400" b="0" i="1" smtClean="0">
                          <a:latin typeface="Cambria Math" panose="02040503050406030204" pitchFamily="18" charset="0"/>
                        </a:rPr>
                        <m:t>𝐻𝑧</m:t>
                      </m:r>
                      <m:r>
                        <a:rPr lang="en-US" altLang="zh-CN" sz="2400" b="0" i="1" smtClean="0">
                          <a:latin typeface="Cambria Math" panose="02040503050406030204" pitchFamily="18" charset="0"/>
                        </a:rPr>
                        <m:t> </m:t>
                      </m:r>
                    </m:oMath>
                  </m:oMathPara>
                </a14:m>
                <a:endParaRPr lang="zh-CN" altLang="en-US" sz="2400" dirty="0"/>
              </a:p>
            </p:txBody>
          </p:sp>
        </mc:Choice>
        <mc:Fallback xmlns="">
          <p:sp>
            <p:nvSpPr>
              <p:cNvPr id="9" name="文本框 8">
                <a:extLst>
                  <a:ext uri="{FF2B5EF4-FFF2-40B4-BE49-F238E27FC236}">
                    <a16:creationId xmlns:a16="http://schemas.microsoft.com/office/drawing/2014/main" id="{CB36AE30-BA35-482F-8652-7E9C3407D4D8}"/>
                  </a:ext>
                </a:extLst>
              </p:cNvPr>
              <p:cNvSpPr txBox="1">
                <a:spLocks noRot="1" noChangeAspect="1" noMove="1" noResize="1" noEditPoints="1" noAdjustHandles="1" noChangeArrowheads="1" noChangeShapeType="1" noTextEdit="1"/>
              </p:cNvSpPr>
              <p:nvPr/>
            </p:nvSpPr>
            <p:spPr>
              <a:xfrm>
                <a:off x="8394592" y="3059668"/>
                <a:ext cx="2454262" cy="369332"/>
              </a:xfrm>
              <a:prstGeom prst="rect">
                <a:avLst/>
              </a:prstGeom>
              <a:blipFill>
                <a:blip r:embed="rId4"/>
                <a:stretch>
                  <a:fillRect l="-993"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FC7F33B-FF8B-4900-AA63-7306832AF554}"/>
                  </a:ext>
                </a:extLst>
              </p:cNvPr>
              <p:cNvSpPr txBox="1"/>
              <p:nvPr/>
            </p:nvSpPr>
            <p:spPr>
              <a:xfrm>
                <a:off x="8394592" y="3709908"/>
                <a:ext cx="30521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Δ</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m:rPr>
                          <m:sty m:val="p"/>
                        </m:rPr>
                        <a:rPr lang="en-US" altLang="zh-CN" sz="2400">
                          <a:latin typeface="Cambria Math" panose="02040503050406030204" pitchFamily="18" charset="0"/>
                        </a:rPr>
                        <m:t>Δ</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𝜔</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=0.01 </m:t>
                      </m:r>
                      <m:r>
                        <a:rPr lang="en-US" altLang="zh-CN" sz="2400" b="0" i="1" smtClean="0">
                          <a:latin typeface="Cambria Math" panose="02040503050406030204" pitchFamily="18" charset="0"/>
                        </a:rPr>
                        <m:t>𝐻𝑧</m:t>
                      </m:r>
                      <m:r>
                        <a:rPr lang="en-US" altLang="zh-CN" sz="2400" b="0" i="1" smtClean="0">
                          <a:latin typeface="Cambria Math" panose="02040503050406030204" pitchFamily="18" charset="0"/>
                        </a:rPr>
                        <m:t> </m:t>
                      </m:r>
                    </m:oMath>
                  </m:oMathPara>
                </a14:m>
                <a:endParaRPr lang="zh-CN" altLang="en-US" sz="2400" dirty="0"/>
              </a:p>
            </p:txBody>
          </p:sp>
        </mc:Choice>
        <mc:Fallback xmlns="">
          <p:sp>
            <p:nvSpPr>
              <p:cNvPr id="10" name="文本框 9">
                <a:extLst>
                  <a:ext uri="{FF2B5EF4-FFF2-40B4-BE49-F238E27FC236}">
                    <a16:creationId xmlns:a16="http://schemas.microsoft.com/office/drawing/2014/main" id="{DFC7F33B-FF8B-4900-AA63-7306832AF554}"/>
                  </a:ext>
                </a:extLst>
              </p:cNvPr>
              <p:cNvSpPr txBox="1">
                <a:spLocks noRot="1" noChangeAspect="1" noMove="1" noResize="1" noEditPoints="1" noAdjustHandles="1" noChangeArrowheads="1" noChangeShapeType="1" noTextEdit="1"/>
              </p:cNvSpPr>
              <p:nvPr/>
            </p:nvSpPr>
            <p:spPr>
              <a:xfrm>
                <a:off x="8394592" y="3709908"/>
                <a:ext cx="3052181" cy="369332"/>
              </a:xfrm>
              <a:prstGeom prst="rect">
                <a:avLst/>
              </a:prstGeom>
              <a:blipFill>
                <a:blip r:embed="rId5"/>
                <a:stretch>
                  <a:fillRect l="-1597"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4F8D8B1-3686-4E72-A28D-DF6FCA97CB6E}"/>
                  </a:ext>
                </a:extLst>
              </p:cNvPr>
              <p:cNvSpPr txBox="1"/>
              <p:nvPr/>
            </p:nvSpPr>
            <p:spPr>
              <a:xfrm>
                <a:off x="6418008" y="2271135"/>
                <a:ext cx="1448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=0.5 </m:t>
                      </m:r>
                      <m:r>
                        <a:rPr lang="en-US" altLang="zh-CN" sz="2400" b="0" i="1" smtClean="0">
                          <a:latin typeface="Cambria Math" panose="02040503050406030204" pitchFamily="18" charset="0"/>
                        </a:rPr>
                        <m:t>𝐻𝑧</m:t>
                      </m:r>
                    </m:oMath>
                  </m:oMathPara>
                </a14:m>
                <a:endParaRPr lang="zh-CN" altLang="en-US" sz="2400" dirty="0"/>
              </a:p>
            </p:txBody>
          </p:sp>
        </mc:Choice>
        <mc:Fallback xmlns="">
          <p:sp>
            <p:nvSpPr>
              <p:cNvPr id="13" name="文本框 12">
                <a:extLst>
                  <a:ext uri="{FF2B5EF4-FFF2-40B4-BE49-F238E27FC236}">
                    <a16:creationId xmlns:a16="http://schemas.microsoft.com/office/drawing/2014/main" id="{74F8D8B1-3686-4E72-A28D-DF6FCA97CB6E}"/>
                  </a:ext>
                </a:extLst>
              </p:cNvPr>
              <p:cNvSpPr txBox="1">
                <a:spLocks noRot="1" noChangeAspect="1" noMove="1" noResize="1" noEditPoints="1" noAdjustHandles="1" noChangeArrowheads="1" noChangeShapeType="1" noTextEdit="1"/>
              </p:cNvSpPr>
              <p:nvPr/>
            </p:nvSpPr>
            <p:spPr>
              <a:xfrm>
                <a:off x="6418008" y="2271135"/>
                <a:ext cx="1448602" cy="369332"/>
              </a:xfrm>
              <a:prstGeom prst="rect">
                <a:avLst/>
              </a:prstGeom>
              <a:blipFill>
                <a:blip r:embed="rId6"/>
                <a:stretch>
                  <a:fillRect l="-6329" r="-3797" b="-3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BE8E275-3708-4094-870E-CB864B3E4177}"/>
                  </a:ext>
                </a:extLst>
              </p:cNvPr>
              <p:cNvSpPr txBox="1"/>
              <p:nvPr/>
            </p:nvSpPr>
            <p:spPr>
              <a:xfrm>
                <a:off x="6396977" y="4804328"/>
                <a:ext cx="14906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=0.5 </m:t>
                      </m:r>
                      <m:r>
                        <a:rPr lang="en-US" altLang="zh-CN" sz="2400" b="0" i="1" smtClean="0">
                          <a:latin typeface="Cambria Math" panose="02040503050406030204" pitchFamily="18" charset="0"/>
                        </a:rPr>
                        <m:t>𝐻𝑧</m:t>
                      </m:r>
                    </m:oMath>
                  </m:oMathPara>
                </a14:m>
                <a:endParaRPr lang="zh-CN" altLang="en-US" sz="2400" dirty="0"/>
              </a:p>
            </p:txBody>
          </p:sp>
        </mc:Choice>
        <mc:Fallback xmlns="">
          <p:sp>
            <p:nvSpPr>
              <p:cNvPr id="16" name="文本框 15">
                <a:extLst>
                  <a:ext uri="{FF2B5EF4-FFF2-40B4-BE49-F238E27FC236}">
                    <a16:creationId xmlns:a16="http://schemas.microsoft.com/office/drawing/2014/main" id="{CBE8E275-3708-4094-870E-CB864B3E4177}"/>
                  </a:ext>
                </a:extLst>
              </p:cNvPr>
              <p:cNvSpPr txBox="1">
                <a:spLocks noRot="1" noChangeAspect="1" noMove="1" noResize="1" noEditPoints="1" noAdjustHandles="1" noChangeArrowheads="1" noChangeShapeType="1" noTextEdit="1"/>
              </p:cNvSpPr>
              <p:nvPr/>
            </p:nvSpPr>
            <p:spPr>
              <a:xfrm>
                <a:off x="6396977" y="4804328"/>
                <a:ext cx="1490664" cy="369332"/>
              </a:xfrm>
              <a:prstGeom prst="rect">
                <a:avLst/>
              </a:prstGeom>
              <a:blipFill>
                <a:blip r:embed="rId7"/>
                <a:stretch>
                  <a:fillRect l="-4082" r="-3673" b="-9836"/>
                </a:stretch>
              </a:blipFill>
            </p:spPr>
            <p:txBody>
              <a:bodyPr/>
              <a:lstStyle/>
              <a:p>
                <a:r>
                  <a:rPr lang="zh-CN" altLang="en-US">
                    <a:noFill/>
                  </a:rPr>
                  <a:t> </a:t>
                </a:r>
              </a:p>
            </p:txBody>
          </p:sp>
        </mc:Fallback>
      </mc:AlternateContent>
      <p:pic>
        <p:nvPicPr>
          <p:cNvPr id="11" name="图形 10" descr="无穷大">
            <a:hlinkClick r:id="rId8" action="ppaction://hlinksldjump"/>
            <a:extLst>
              <a:ext uri="{FF2B5EF4-FFF2-40B4-BE49-F238E27FC236}">
                <a16:creationId xmlns:a16="http://schemas.microsoft.com/office/drawing/2014/main" id="{565E4BD1-D9CF-4FE8-B1AF-6EC2B1A928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1120654243"/>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0412063-6315-4A49-A3BB-5ADC6EC2E89F}"/>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600" dirty="0">
                <a:solidFill>
                  <a:schemeClr val="accent1">
                    <a:lumMod val="75000"/>
                  </a:schemeClr>
                </a:solidFill>
              </a:rPr>
              <a:t>Antiresonance </a:t>
            </a:r>
          </a:p>
        </p:txBody>
      </p:sp>
      <p:grpSp>
        <p:nvGrpSpPr>
          <p:cNvPr id="15" name="组合 14">
            <a:extLst>
              <a:ext uri="{FF2B5EF4-FFF2-40B4-BE49-F238E27FC236}">
                <a16:creationId xmlns:a16="http://schemas.microsoft.com/office/drawing/2014/main" id="{98F99F4E-343D-4451-92EA-26C15CD13F0D}"/>
              </a:ext>
            </a:extLst>
          </p:cNvPr>
          <p:cNvGrpSpPr/>
          <p:nvPr/>
        </p:nvGrpSpPr>
        <p:grpSpPr>
          <a:xfrm>
            <a:off x="1128870" y="2872881"/>
            <a:ext cx="4562158" cy="3200694"/>
            <a:chOff x="1319214" y="1352256"/>
            <a:chExt cx="4562158" cy="3200694"/>
          </a:xfrm>
        </p:grpSpPr>
        <p:pic>
          <p:nvPicPr>
            <p:cNvPr id="1026" name="Picture 2">
              <a:extLst>
                <a:ext uri="{FF2B5EF4-FFF2-40B4-BE49-F238E27FC236}">
                  <a16:creationId xmlns:a16="http://schemas.microsoft.com/office/drawing/2014/main" id="{8A34B4AF-6092-4E53-9D56-8294921AC8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805"/>
            <a:stretch/>
          </p:blipFill>
          <p:spPr bwMode="auto">
            <a:xfrm>
              <a:off x="1319214" y="1905001"/>
              <a:ext cx="3663922" cy="226695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279B1AEE-49DC-48A8-BF1F-9AB834F90859}"/>
                </a:ext>
              </a:extLst>
            </p:cNvPr>
            <p:cNvSpPr/>
            <p:nvPr/>
          </p:nvSpPr>
          <p:spPr>
            <a:xfrm>
              <a:off x="3438525" y="3705225"/>
              <a:ext cx="266700" cy="2667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6FA1337C-0E11-4CBB-9DB9-875469032C93}"/>
                </a:ext>
              </a:extLst>
            </p:cNvPr>
            <p:cNvCxnSpPr>
              <a:cxnSpLocks/>
              <a:stCxn id="5" idx="6"/>
            </p:cNvCxnSpPr>
            <p:nvPr/>
          </p:nvCxnSpPr>
          <p:spPr>
            <a:xfrm>
              <a:off x="3705225" y="3838575"/>
              <a:ext cx="647700" cy="581025"/>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4E36B38-2855-4F20-B634-FE94D82E5408}"/>
                </a:ext>
              </a:extLst>
            </p:cNvPr>
            <p:cNvSpPr txBox="1"/>
            <p:nvPr/>
          </p:nvSpPr>
          <p:spPr>
            <a:xfrm>
              <a:off x="4305300" y="4183618"/>
              <a:ext cx="1576072" cy="369332"/>
            </a:xfrm>
            <a:prstGeom prst="rect">
              <a:avLst/>
            </a:prstGeom>
            <a:noFill/>
          </p:spPr>
          <p:txBody>
            <a:bodyPr wrap="none" rtlCol="0">
              <a:spAutoFit/>
            </a:bodyPr>
            <a:lstStyle/>
            <a:p>
              <a:r>
                <a:rPr lang="en-CA" altLang="zh-CN" dirty="0"/>
                <a:t>Antiresonance</a:t>
              </a:r>
              <a:endParaRPr lang="zh-CN" altLang="en-US" dirty="0"/>
            </a:p>
          </p:txBody>
        </p:sp>
        <p:cxnSp>
          <p:nvCxnSpPr>
            <p:cNvPr id="11" name="直接连接符 10">
              <a:extLst>
                <a:ext uri="{FF2B5EF4-FFF2-40B4-BE49-F238E27FC236}">
                  <a16:creationId xmlns:a16="http://schemas.microsoft.com/office/drawing/2014/main" id="{2A449B22-CF29-44C9-BBA5-6494EB157148}"/>
                </a:ext>
              </a:extLst>
            </p:cNvPr>
            <p:cNvCxnSpPr>
              <a:cxnSpLocks/>
            </p:cNvCxnSpPr>
            <p:nvPr/>
          </p:nvCxnSpPr>
          <p:spPr>
            <a:xfrm flipH="1" flipV="1">
              <a:off x="3571875" y="1657352"/>
              <a:ext cx="657225" cy="408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A4BDB58-D39C-492F-BB41-20FA021DE133}"/>
                </a:ext>
              </a:extLst>
            </p:cNvPr>
            <p:cNvCxnSpPr>
              <a:cxnSpLocks/>
            </p:cNvCxnSpPr>
            <p:nvPr/>
          </p:nvCxnSpPr>
          <p:spPr>
            <a:xfrm flipV="1">
              <a:off x="2752725" y="1657352"/>
              <a:ext cx="685800" cy="408356"/>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B0B9F2E-7ECF-45B3-BF23-CF0B3F4B392E}"/>
                </a:ext>
              </a:extLst>
            </p:cNvPr>
            <p:cNvSpPr txBox="1"/>
            <p:nvPr/>
          </p:nvSpPr>
          <p:spPr>
            <a:xfrm>
              <a:off x="2979405" y="1352256"/>
              <a:ext cx="1184940" cy="369332"/>
            </a:xfrm>
            <a:prstGeom prst="rect">
              <a:avLst/>
            </a:prstGeom>
            <a:noFill/>
          </p:spPr>
          <p:txBody>
            <a:bodyPr wrap="none" rtlCol="0">
              <a:spAutoFit/>
            </a:bodyPr>
            <a:lstStyle/>
            <a:p>
              <a:r>
                <a:rPr lang="en-CA" altLang="zh-CN" dirty="0"/>
                <a:t>Resonance</a:t>
              </a:r>
              <a:endParaRPr lang="zh-CN" altLang="en-US" dirty="0"/>
            </a:p>
          </p:txBody>
        </p:sp>
      </p:grpSp>
      <p:pic>
        <p:nvPicPr>
          <p:cNvPr id="18" name="图片 17">
            <a:extLst>
              <a:ext uri="{FF2B5EF4-FFF2-40B4-BE49-F238E27FC236}">
                <a16:creationId xmlns:a16="http://schemas.microsoft.com/office/drawing/2014/main" id="{BE734E9C-5CB1-4FC4-844C-7324CC7656BD}"/>
              </a:ext>
            </a:extLst>
          </p:cNvPr>
          <p:cNvPicPr>
            <a:picLocks noChangeAspect="1"/>
          </p:cNvPicPr>
          <p:nvPr/>
        </p:nvPicPr>
        <p:blipFill rotWithShape="1">
          <a:blip r:embed="rId3"/>
          <a:srcRect b="69383"/>
          <a:stretch/>
        </p:blipFill>
        <p:spPr>
          <a:xfrm>
            <a:off x="499020" y="1503424"/>
            <a:ext cx="5669771" cy="1126938"/>
          </a:xfrm>
          <a:prstGeom prst="rect">
            <a:avLst/>
          </a:prstGeom>
        </p:spPr>
      </p:pic>
      <p:sp>
        <p:nvSpPr>
          <p:cNvPr id="17" name="文本框 16">
            <a:extLst>
              <a:ext uri="{FF2B5EF4-FFF2-40B4-BE49-F238E27FC236}">
                <a16:creationId xmlns:a16="http://schemas.microsoft.com/office/drawing/2014/main" id="{C91AC99F-1F0B-4A1B-A4C3-B1D4EF902696}"/>
              </a:ext>
            </a:extLst>
          </p:cNvPr>
          <p:cNvSpPr txBox="1"/>
          <p:nvPr/>
        </p:nvSpPr>
        <p:spPr>
          <a:xfrm>
            <a:off x="2144316" y="1172429"/>
            <a:ext cx="2379177" cy="338554"/>
          </a:xfrm>
          <a:prstGeom prst="rect">
            <a:avLst/>
          </a:prstGeom>
          <a:noFill/>
        </p:spPr>
        <p:txBody>
          <a:bodyPr wrap="none" rtlCol="0">
            <a:spAutoFit/>
          </a:bodyPr>
          <a:lstStyle/>
          <a:p>
            <a:r>
              <a:rPr lang="en-CA" altLang="zh-CN" sz="1600" dirty="0"/>
              <a:t>Directly coupled resonator</a:t>
            </a:r>
            <a:endParaRPr lang="zh-CN" altLang="en-US" sz="1600" dirty="0"/>
          </a:p>
        </p:txBody>
      </p:sp>
      <p:pic>
        <p:nvPicPr>
          <p:cNvPr id="20" name="图片 19">
            <a:extLst>
              <a:ext uri="{FF2B5EF4-FFF2-40B4-BE49-F238E27FC236}">
                <a16:creationId xmlns:a16="http://schemas.microsoft.com/office/drawing/2014/main" id="{C462A918-93CA-484D-A2EE-C43495831D04}"/>
              </a:ext>
            </a:extLst>
          </p:cNvPr>
          <p:cNvPicPr>
            <a:picLocks noChangeAspect="1"/>
          </p:cNvPicPr>
          <p:nvPr/>
        </p:nvPicPr>
        <p:blipFill rotWithShape="1">
          <a:blip r:embed="rId3"/>
          <a:srcRect t="37061" b="25733"/>
          <a:stretch/>
        </p:blipFill>
        <p:spPr>
          <a:xfrm>
            <a:off x="6096000" y="1503424"/>
            <a:ext cx="5669771" cy="1369457"/>
          </a:xfrm>
          <a:prstGeom prst="rect">
            <a:avLst/>
          </a:prstGeom>
        </p:spPr>
      </p:pic>
      <p:sp>
        <p:nvSpPr>
          <p:cNvPr id="21" name="文本框 20">
            <a:extLst>
              <a:ext uri="{FF2B5EF4-FFF2-40B4-BE49-F238E27FC236}">
                <a16:creationId xmlns:a16="http://schemas.microsoft.com/office/drawing/2014/main" id="{C015EB25-53B2-4087-8D18-5944BCE43AE5}"/>
              </a:ext>
            </a:extLst>
          </p:cNvPr>
          <p:cNvSpPr txBox="1"/>
          <p:nvPr/>
        </p:nvSpPr>
        <p:spPr>
          <a:xfrm>
            <a:off x="7879880" y="1172429"/>
            <a:ext cx="2069797" cy="338554"/>
          </a:xfrm>
          <a:prstGeom prst="rect">
            <a:avLst/>
          </a:prstGeom>
          <a:noFill/>
        </p:spPr>
        <p:txBody>
          <a:bodyPr wrap="none" rtlCol="0">
            <a:spAutoFit/>
          </a:bodyPr>
          <a:lstStyle/>
          <a:p>
            <a:r>
              <a:rPr lang="en-CA" altLang="zh-CN" sz="1600" dirty="0"/>
              <a:t>Side coupled resonator</a:t>
            </a:r>
            <a:endParaRPr lang="zh-CN" altLang="en-US" sz="1600" dirty="0"/>
          </a:p>
        </p:txBody>
      </p:sp>
      <p:pic>
        <p:nvPicPr>
          <p:cNvPr id="1028" name="Picture 4" descr="Resonance and anti-resonance frequency in the impedance curve of ...">
            <a:extLst>
              <a:ext uri="{FF2B5EF4-FFF2-40B4-BE49-F238E27FC236}">
                <a16:creationId xmlns:a16="http://schemas.microsoft.com/office/drawing/2014/main" id="{DB764173-9E80-4FB4-9E8F-1E5B4B7FCB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43" b="3968"/>
          <a:stretch/>
        </p:blipFill>
        <p:spPr bwMode="auto">
          <a:xfrm>
            <a:off x="7045453" y="3216968"/>
            <a:ext cx="3596261" cy="2684265"/>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85B3BC50-9D21-4209-B9E0-FEF4DC1818ED}"/>
              </a:ext>
            </a:extLst>
          </p:cNvPr>
          <p:cNvSpPr txBox="1"/>
          <p:nvPr/>
        </p:nvSpPr>
        <p:spPr>
          <a:xfrm>
            <a:off x="8795388" y="5225850"/>
            <a:ext cx="1184940" cy="369332"/>
          </a:xfrm>
          <a:prstGeom prst="rect">
            <a:avLst/>
          </a:prstGeom>
          <a:solidFill>
            <a:schemeClr val="bg1"/>
          </a:solidFill>
        </p:spPr>
        <p:txBody>
          <a:bodyPr wrap="none" rtlCol="0">
            <a:spAutoFit/>
          </a:bodyPr>
          <a:lstStyle/>
          <a:p>
            <a:r>
              <a:rPr lang="en-CA" altLang="zh-CN" dirty="0"/>
              <a:t>Resonance</a:t>
            </a:r>
            <a:endParaRPr lang="zh-CN" altLang="en-US" dirty="0"/>
          </a:p>
        </p:txBody>
      </p:sp>
      <p:sp>
        <p:nvSpPr>
          <p:cNvPr id="24" name="文本框 23">
            <a:extLst>
              <a:ext uri="{FF2B5EF4-FFF2-40B4-BE49-F238E27FC236}">
                <a16:creationId xmlns:a16="http://schemas.microsoft.com/office/drawing/2014/main" id="{AFF489CC-C55A-4907-921B-5ABCDA39EF66}"/>
              </a:ext>
            </a:extLst>
          </p:cNvPr>
          <p:cNvSpPr txBox="1"/>
          <p:nvPr/>
        </p:nvSpPr>
        <p:spPr>
          <a:xfrm>
            <a:off x="7358363" y="3290618"/>
            <a:ext cx="1672253" cy="369332"/>
          </a:xfrm>
          <a:prstGeom prst="rect">
            <a:avLst/>
          </a:prstGeom>
          <a:solidFill>
            <a:schemeClr val="bg1"/>
          </a:solidFill>
        </p:spPr>
        <p:txBody>
          <a:bodyPr wrap="none" rtlCol="0">
            <a:spAutoFit/>
          </a:bodyPr>
          <a:lstStyle/>
          <a:p>
            <a:r>
              <a:rPr lang="en-CA" altLang="zh-CN" dirty="0"/>
              <a:t>Anti-Resonance</a:t>
            </a:r>
            <a:endParaRPr lang="zh-CN" altLang="en-US" dirty="0"/>
          </a:p>
        </p:txBody>
      </p:sp>
      <p:sp>
        <p:nvSpPr>
          <p:cNvPr id="19" name="矩形 18">
            <a:extLst>
              <a:ext uri="{FF2B5EF4-FFF2-40B4-BE49-F238E27FC236}">
                <a16:creationId xmlns:a16="http://schemas.microsoft.com/office/drawing/2014/main" id="{F30106A6-4B2A-4D04-874A-36CE1CBD480B}"/>
              </a:ext>
            </a:extLst>
          </p:cNvPr>
          <p:cNvSpPr/>
          <p:nvPr/>
        </p:nvSpPr>
        <p:spPr>
          <a:xfrm>
            <a:off x="7045453" y="6073575"/>
            <a:ext cx="4831880" cy="276999"/>
          </a:xfrm>
          <a:prstGeom prst="rect">
            <a:avLst/>
          </a:prstGeom>
        </p:spPr>
        <p:txBody>
          <a:bodyPr wrap="square">
            <a:spAutoFit/>
          </a:bodyPr>
          <a:lstStyle/>
          <a:p>
            <a:r>
              <a:rPr lang="en-US" altLang="zh-CN" sz="1200" i="1" dirty="0">
                <a:solidFill>
                  <a:srgbClr val="222222"/>
                </a:solidFill>
                <a:latin typeface="Arial" panose="020B0604020202020204" pitchFamily="34" charset="0"/>
              </a:rPr>
              <a:t>Journal of Electrical Engineering &amp; Technology</a:t>
            </a:r>
            <a:r>
              <a:rPr lang="en-US" altLang="zh-CN" sz="1200" dirty="0">
                <a:solidFill>
                  <a:srgbClr val="222222"/>
                </a:solidFill>
                <a:latin typeface="Arial" panose="020B0604020202020204" pitchFamily="34" charset="0"/>
              </a:rPr>
              <a:t> 12.2 (2017): 846-851.</a:t>
            </a:r>
            <a:endParaRPr lang="zh-CN" altLang="en-US" sz="1200" dirty="0"/>
          </a:p>
        </p:txBody>
      </p:sp>
      <p:pic>
        <p:nvPicPr>
          <p:cNvPr id="26" name="图形 25" descr="无穷大">
            <a:hlinkClick r:id="rId5" action="ppaction://hlinksldjump"/>
            <a:extLst>
              <a:ext uri="{FF2B5EF4-FFF2-40B4-BE49-F238E27FC236}">
                <a16:creationId xmlns:a16="http://schemas.microsoft.com/office/drawing/2014/main" id="{1296864B-5F2B-4013-B4EC-8326CF4AE6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96132" y="0"/>
            <a:ext cx="914400" cy="914400"/>
          </a:xfrm>
          <a:prstGeom prst="rect">
            <a:avLst/>
          </a:prstGeom>
        </p:spPr>
      </p:pic>
      <p:sp>
        <p:nvSpPr>
          <p:cNvPr id="28" name="文本框 27">
            <a:extLst>
              <a:ext uri="{FF2B5EF4-FFF2-40B4-BE49-F238E27FC236}">
                <a16:creationId xmlns:a16="http://schemas.microsoft.com/office/drawing/2014/main" id="{F16D2E50-8250-43A3-B2BD-AC6C591CBB91}"/>
              </a:ext>
            </a:extLst>
          </p:cNvPr>
          <p:cNvSpPr txBox="1"/>
          <p:nvPr/>
        </p:nvSpPr>
        <p:spPr>
          <a:xfrm>
            <a:off x="3514881" y="6371004"/>
            <a:ext cx="4435830" cy="400110"/>
          </a:xfrm>
          <a:prstGeom prst="rect">
            <a:avLst/>
          </a:prstGeom>
          <a:noFill/>
        </p:spPr>
        <p:txBody>
          <a:bodyPr wrap="none" rtlCol="0">
            <a:spAutoFit/>
          </a:bodyPr>
          <a:lstStyle/>
          <a:p>
            <a:r>
              <a:rPr lang="en-CA" altLang="zh-CN" sz="2000" dirty="0">
                <a:sym typeface="Wingdings" panose="05000000000000000000" pitchFamily="2" charset="2"/>
              </a:rPr>
              <a:t> </a:t>
            </a:r>
            <a:r>
              <a:rPr lang="en-CA" altLang="zh-CN" sz="2000" dirty="0"/>
              <a:t>Minimum response to external driving</a:t>
            </a:r>
            <a:endParaRPr lang="zh-CN" altLang="en-US" sz="2000" dirty="0"/>
          </a:p>
        </p:txBody>
      </p:sp>
    </p:spTree>
    <p:extLst>
      <p:ext uri="{BB962C8B-B14F-4D97-AF65-F5344CB8AC3E}">
        <p14:creationId xmlns:p14="http://schemas.microsoft.com/office/powerpoint/2010/main" val="3711038591"/>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45911C6-D975-4E92-9A99-2F730E0CDC10}"/>
              </a:ext>
            </a:extLst>
          </p:cNvPr>
          <p:cNvSpPr>
            <a:spLocks noGrp="1"/>
          </p:cNvSpPr>
          <p:nvPr>
            <p:ph type="sldNum" sz="quarter" idx="12"/>
          </p:nvPr>
        </p:nvSpPr>
        <p:spPr/>
        <p:txBody>
          <a:bodyPr/>
          <a:lstStyle/>
          <a:p>
            <a:fld id="{226588B9-BE96-4B53-82A0-C3A41FD8C8B0}" type="slidenum">
              <a:rPr lang="zh-CN" altLang="en-US" smtClean="0"/>
              <a:t>4</a:t>
            </a:fld>
            <a:endParaRPr lang="zh-CN" altLang="en-US"/>
          </a:p>
        </p:txBody>
      </p:sp>
      <p:sp>
        <p:nvSpPr>
          <p:cNvPr id="6" name="页脚占位符 1">
            <a:extLst>
              <a:ext uri="{FF2B5EF4-FFF2-40B4-BE49-F238E27FC236}">
                <a16:creationId xmlns:a16="http://schemas.microsoft.com/office/drawing/2014/main" id="{EDF49A08-0157-461D-A2F8-E9A16CCD157D}"/>
              </a:ext>
            </a:extLst>
          </p:cNvPr>
          <p:cNvSpPr>
            <a:spLocks noGrp="1"/>
          </p:cNvSpPr>
          <p:nvPr>
            <p:ph type="ftr" sz="quarter" idx="11"/>
          </p:nvPr>
        </p:nvSpPr>
        <p:spPr>
          <a:xfrm>
            <a:off x="4038600" y="6356350"/>
            <a:ext cx="4114800" cy="365125"/>
          </a:xfrm>
        </p:spPr>
        <p:txBody>
          <a:bodyPr/>
          <a:lstStyle/>
          <a:p>
            <a:r>
              <a:rPr lang="en-US" altLang="zh-CN" dirty="0"/>
              <a:t>2. Introduction to dissipative coupling</a:t>
            </a:r>
          </a:p>
        </p:txBody>
      </p:sp>
      <p:sp>
        <p:nvSpPr>
          <p:cNvPr id="8" name="文本框 7">
            <a:extLst>
              <a:ext uri="{FF2B5EF4-FFF2-40B4-BE49-F238E27FC236}">
                <a16:creationId xmlns:a16="http://schemas.microsoft.com/office/drawing/2014/main" id="{4D225C0F-A713-4C18-AF76-CE40FA9D3B04}"/>
              </a:ext>
            </a:extLst>
          </p:cNvPr>
          <p:cNvSpPr txBox="1"/>
          <p:nvPr/>
        </p:nvSpPr>
        <p:spPr>
          <a:xfrm>
            <a:off x="2100897" y="3087979"/>
            <a:ext cx="1896673" cy="369332"/>
          </a:xfrm>
          <a:prstGeom prst="rect">
            <a:avLst/>
          </a:prstGeom>
          <a:noFill/>
        </p:spPr>
        <p:txBody>
          <a:bodyPr wrap="none" rtlCol="0">
            <a:spAutoFit/>
          </a:bodyPr>
          <a:lstStyle/>
          <a:p>
            <a:r>
              <a:rPr lang="en-US" altLang="zh-CN" dirty="0"/>
              <a:t>Coherent coupling</a:t>
            </a:r>
            <a:endParaRPr lang="zh-CN" altLang="en-US" dirty="0"/>
          </a:p>
        </p:txBody>
      </p:sp>
      <p:sp>
        <p:nvSpPr>
          <p:cNvPr id="9" name="文本框 8">
            <a:extLst>
              <a:ext uri="{FF2B5EF4-FFF2-40B4-BE49-F238E27FC236}">
                <a16:creationId xmlns:a16="http://schemas.microsoft.com/office/drawing/2014/main" id="{76B6DCD9-ED36-4C60-9B67-8F734BDCC1C0}"/>
              </a:ext>
            </a:extLst>
          </p:cNvPr>
          <p:cNvSpPr txBox="1"/>
          <p:nvPr/>
        </p:nvSpPr>
        <p:spPr>
          <a:xfrm>
            <a:off x="8002070" y="3087979"/>
            <a:ext cx="2089033" cy="369332"/>
          </a:xfrm>
          <a:prstGeom prst="rect">
            <a:avLst/>
          </a:prstGeom>
          <a:noFill/>
        </p:spPr>
        <p:txBody>
          <a:bodyPr wrap="none" rtlCol="0">
            <a:spAutoFit/>
          </a:bodyPr>
          <a:lstStyle/>
          <a:p>
            <a:r>
              <a:rPr lang="en-US" altLang="zh-CN" dirty="0"/>
              <a:t>Dissipative coupling</a:t>
            </a:r>
            <a:endParaRPr lang="zh-CN" altLang="en-US" dirty="0"/>
          </a:p>
        </p:txBody>
      </p:sp>
      <p:grpSp>
        <p:nvGrpSpPr>
          <p:cNvPr id="10" name="组合 9">
            <a:extLst>
              <a:ext uri="{FF2B5EF4-FFF2-40B4-BE49-F238E27FC236}">
                <a16:creationId xmlns:a16="http://schemas.microsoft.com/office/drawing/2014/main" id="{4788B3AC-FB6B-49B9-91D9-15EEFF8B3230}"/>
              </a:ext>
            </a:extLst>
          </p:cNvPr>
          <p:cNvGrpSpPr/>
          <p:nvPr/>
        </p:nvGrpSpPr>
        <p:grpSpPr>
          <a:xfrm>
            <a:off x="7686289" y="3635717"/>
            <a:ext cx="2787404" cy="1730392"/>
            <a:chOff x="1156695" y="1500567"/>
            <a:chExt cx="2237227" cy="1388849"/>
          </a:xfrm>
        </p:grpSpPr>
        <p:grpSp>
          <p:nvGrpSpPr>
            <p:cNvPr id="11" name="组合 10">
              <a:extLst>
                <a:ext uri="{FF2B5EF4-FFF2-40B4-BE49-F238E27FC236}">
                  <a16:creationId xmlns:a16="http://schemas.microsoft.com/office/drawing/2014/main" id="{A2410411-B9CB-472C-A5A7-FE4855962D30}"/>
                </a:ext>
              </a:extLst>
            </p:cNvPr>
            <p:cNvGrpSpPr/>
            <p:nvPr/>
          </p:nvGrpSpPr>
          <p:grpSpPr>
            <a:xfrm>
              <a:off x="1589179" y="1560358"/>
              <a:ext cx="1804743" cy="1269266"/>
              <a:chOff x="2916816" y="1509444"/>
              <a:chExt cx="6192114" cy="3839111"/>
            </a:xfrm>
          </p:grpSpPr>
          <p:pic>
            <p:nvPicPr>
              <p:cNvPr id="13" name="图片 12">
                <a:extLst>
                  <a:ext uri="{FF2B5EF4-FFF2-40B4-BE49-F238E27FC236}">
                    <a16:creationId xmlns:a16="http://schemas.microsoft.com/office/drawing/2014/main" id="{B3CE735D-790D-482B-8288-1FA17F6413F3}"/>
                  </a:ext>
                </a:extLst>
              </p:cNvPr>
              <p:cNvPicPr>
                <a:picLocks noChangeAspect="1"/>
              </p:cNvPicPr>
              <p:nvPr/>
            </p:nvPicPr>
            <p:blipFill>
              <a:blip r:embed="rId3"/>
              <a:stretch>
                <a:fillRect/>
              </a:stretch>
            </p:blipFill>
            <p:spPr>
              <a:xfrm>
                <a:off x="2916816" y="1509444"/>
                <a:ext cx="6192114" cy="3839111"/>
              </a:xfrm>
              <a:prstGeom prst="rect">
                <a:avLst/>
              </a:prstGeom>
            </p:spPr>
          </p:pic>
          <p:sp>
            <p:nvSpPr>
              <p:cNvPr id="14" name="矩形 13">
                <a:extLst>
                  <a:ext uri="{FF2B5EF4-FFF2-40B4-BE49-F238E27FC236}">
                    <a16:creationId xmlns:a16="http://schemas.microsoft.com/office/drawing/2014/main" id="{CE838867-1670-4E1D-BA52-CA9CBB4C4649}"/>
                  </a:ext>
                </a:extLst>
              </p:cNvPr>
              <p:cNvSpPr/>
              <p:nvPr/>
            </p:nvSpPr>
            <p:spPr>
              <a:xfrm>
                <a:off x="4876531" y="4270518"/>
                <a:ext cx="2272684" cy="932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04985AE0-52F8-4297-9C7F-FC928FA666DE}"/>
                </a:ext>
              </a:extLst>
            </p:cNvPr>
            <p:cNvPicPr>
              <a:picLocks noChangeAspect="1"/>
            </p:cNvPicPr>
            <p:nvPr/>
          </p:nvPicPr>
          <p:blipFill>
            <a:blip r:embed="rId4"/>
            <a:stretch>
              <a:fillRect/>
            </a:stretch>
          </p:blipFill>
          <p:spPr>
            <a:xfrm>
              <a:off x="1156695" y="1500567"/>
              <a:ext cx="263977" cy="1388849"/>
            </a:xfrm>
            <a:prstGeom prst="rect">
              <a:avLst/>
            </a:prstGeom>
          </p:spPr>
        </p:pic>
      </p:grpSp>
      <p:sp>
        <p:nvSpPr>
          <p:cNvPr id="15" name="文本框 14">
            <a:extLst>
              <a:ext uri="{FF2B5EF4-FFF2-40B4-BE49-F238E27FC236}">
                <a16:creationId xmlns:a16="http://schemas.microsoft.com/office/drawing/2014/main" id="{22FA8EF1-0C57-46C4-8214-3616775723B3}"/>
              </a:ext>
            </a:extLst>
          </p:cNvPr>
          <p:cNvSpPr txBox="1"/>
          <p:nvPr/>
        </p:nvSpPr>
        <p:spPr>
          <a:xfrm>
            <a:off x="7267763" y="5465644"/>
            <a:ext cx="3704860" cy="369332"/>
          </a:xfrm>
          <a:prstGeom prst="rect">
            <a:avLst/>
          </a:prstGeom>
          <a:noFill/>
        </p:spPr>
        <p:txBody>
          <a:bodyPr wrap="none" rtlCol="0">
            <a:spAutoFit/>
          </a:bodyPr>
          <a:lstStyle/>
          <a:p>
            <a:r>
              <a:rPr lang="en-US" altLang="zh-CN" dirty="0"/>
              <a:t>Discovery of </a:t>
            </a:r>
            <a:r>
              <a:rPr lang="en-US" altLang="zh-CN" b="1" dirty="0"/>
              <a:t>level attraction </a:t>
            </a:r>
            <a:r>
              <a:rPr lang="en-US" altLang="zh-CN" dirty="0"/>
              <a:t>in CMP</a:t>
            </a:r>
            <a:endParaRPr lang="zh-CN" altLang="en-US" dirty="0"/>
          </a:p>
        </p:txBody>
      </p:sp>
      <p:sp>
        <p:nvSpPr>
          <p:cNvPr id="16" name="矩形 15">
            <a:extLst>
              <a:ext uri="{FF2B5EF4-FFF2-40B4-BE49-F238E27FC236}">
                <a16:creationId xmlns:a16="http://schemas.microsoft.com/office/drawing/2014/main" id="{D7F6E467-B5DB-40C0-A80D-AF2A7C5FD6D4}"/>
              </a:ext>
            </a:extLst>
          </p:cNvPr>
          <p:cNvSpPr/>
          <p:nvPr/>
        </p:nvSpPr>
        <p:spPr>
          <a:xfrm>
            <a:off x="8695642" y="4805270"/>
            <a:ext cx="1778051" cy="461665"/>
          </a:xfrm>
          <a:prstGeom prst="rect">
            <a:avLst/>
          </a:prstGeom>
        </p:spPr>
        <p:txBody>
          <a:bodyPr wrap="none">
            <a:spAutoFit/>
          </a:bodyPr>
          <a:lstStyle/>
          <a:p>
            <a:r>
              <a:rPr lang="en-US" altLang="zh-CN" sz="1200" i="1" dirty="0">
                <a:solidFill>
                  <a:schemeClr val="bg1"/>
                </a:solidFill>
                <a:latin typeface="Arial" panose="020B0604020202020204" pitchFamily="34" charset="0"/>
              </a:rPr>
              <a:t>Physical review letters</a:t>
            </a:r>
            <a:r>
              <a:rPr lang="en-US" altLang="zh-CN" sz="1200" dirty="0">
                <a:solidFill>
                  <a:schemeClr val="bg1"/>
                </a:solidFill>
                <a:latin typeface="Arial" panose="020B0604020202020204" pitchFamily="34" charset="0"/>
              </a:rPr>
              <a:t> </a:t>
            </a:r>
          </a:p>
          <a:p>
            <a:r>
              <a:rPr lang="en-US" altLang="zh-CN" sz="1200" dirty="0">
                <a:solidFill>
                  <a:schemeClr val="bg1"/>
                </a:solidFill>
                <a:latin typeface="Arial" panose="020B0604020202020204" pitchFamily="34" charset="0"/>
              </a:rPr>
              <a:t>121.13 (2018): 137203.</a:t>
            </a:r>
            <a:endParaRPr lang="zh-CN" altLang="en-US" sz="1200" dirty="0">
              <a:solidFill>
                <a:schemeClr val="bg1"/>
              </a:solidFill>
            </a:endParaRPr>
          </a:p>
        </p:txBody>
      </p:sp>
      <p:sp>
        <p:nvSpPr>
          <p:cNvPr id="17" name="文本框 16">
            <a:extLst>
              <a:ext uri="{FF2B5EF4-FFF2-40B4-BE49-F238E27FC236}">
                <a16:creationId xmlns:a16="http://schemas.microsoft.com/office/drawing/2014/main" id="{B58E3DFD-11C9-4A6D-A0F4-B652F9558B3D}"/>
              </a:ext>
            </a:extLst>
          </p:cNvPr>
          <p:cNvSpPr txBox="1"/>
          <p:nvPr/>
        </p:nvSpPr>
        <p:spPr>
          <a:xfrm>
            <a:off x="662556" y="5857738"/>
            <a:ext cx="4728602" cy="369332"/>
          </a:xfrm>
          <a:prstGeom prst="rect">
            <a:avLst/>
          </a:prstGeom>
          <a:noFill/>
        </p:spPr>
        <p:txBody>
          <a:bodyPr wrap="none" rtlCol="0">
            <a:spAutoFit/>
          </a:bodyPr>
          <a:lstStyle/>
          <a:p>
            <a:r>
              <a:rPr lang="en-US" altLang="zh-CN" b="1" dirty="0"/>
              <a:t>Level repulsion </a:t>
            </a:r>
            <a:r>
              <a:rPr lang="en-US" altLang="zh-CN" dirty="0"/>
              <a:t>has been widely studied in CMP</a:t>
            </a:r>
            <a:endParaRPr lang="zh-CN" altLang="en-US" dirty="0"/>
          </a:p>
        </p:txBody>
      </p:sp>
      <p:sp>
        <p:nvSpPr>
          <p:cNvPr id="23" name="标题 1">
            <a:extLst>
              <a:ext uri="{FF2B5EF4-FFF2-40B4-BE49-F238E27FC236}">
                <a16:creationId xmlns:a16="http://schemas.microsoft.com/office/drawing/2014/main" id="{C6BF42BC-7382-44CF-824D-29A97560C55A}"/>
              </a:ext>
            </a:extLst>
          </p:cNvPr>
          <p:cNvSpPr txBox="1">
            <a:spLocks/>
          </p:cNvSpPr>
          <p:nvPr/>
        </p:nvSpPr>
        <p:spPr>
          <a:xfrm>
            <a:off x="664436" y="0"/>
            <a:ext cx="10863128" cy="802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Introduction to cavity-magnon-polariton (CMP)</a:t>
            </a:r>
            <a:endParaRPr lang="zh-CN" altLang="en-US" sz="3600" dirty="0">
              <a:solidFill>
                <a:schemeClr val="accent1">
                  <a:lumMod val="75000"/>
                </a:schemeClr>
              </a:solidFill>
            </a:endParaRPr>
          </a:p>
        </p:txBody>
      </p:sp>
      <p:sp>
        <p:nvSpPr>
          <p:cNvPr id="25" name="矩形 24">
            <a:extLst>
              <a:ext uri="{FF2B5EF4-FFF2-40B4-BE49-F238E27FC236}">
                <a16:creationId xmlns:a16="http://schemas.microsoft.com/office/drawing/2014/main" id="{26430348-B527-42F6-AFD1-2E53BA01E547}"/>
              </a:ext>
            </a:extLst>
          </p:cNvPr>
          <p:cNvSpPr/>
          <p:nvPr/>
        </p:nvSpPr>
        <p:spPr>
          <a:xfrm>
            <a:off x="4196281" y="2476470"/>
            <a:ext cx="3799438" cy="461665"/>
          </a:xfrm>
          <a:prstGeom prst="rect">
            <a:avLst/>
          </a:prstGeom>
        </p:spPr>
        <p:txBody>
          <a:bodyPr wrap="none">
            <a:spAutoFit/>
          </a:bodyPr>
          <a:lstStyle/>
          <a:p>
            <a:r>
              <a:rPr lang="zh-CN" altLang="en-US" sz="2400" dirty="0"/>
              <a:t>Coupling Mechanics of CMP</a:t>
            </a:r>
          </a:p>
        </p:txBody>
      </p:sp>
      <p:sp>
        <p:nvSpPr>
          <p:cNvPr id="26" name="文本框 25">
            <a:extLst>
              <a:ext uri="{FF2B5EF4-FFF2-40B4-BE49-F238E27FC236}">
                <a16:creationId xmlns:a16="http://schemas.microsoft.com/office/drawing/2014/main" id="{EDFC6F5E-E3B2-48B4-9870-451C1C1192B0}"/>
              </a:ext>
            </a:extLst>
          </p:cNvPr>
          <p:cNvSpPr txBox="1"/>
          <p:nvPr/>
        </p:nvSpPr>
        <p:spPr>
          <a:xfrm>
            <a:off x="6950670" y="5857738"/>
            <a:ext cx="4576894" cy="369332"/>
          </a:xfrm>
          <a:prstGeom prst="rect">
            <a:avLst/>
          </a:prstGeom>
          <a:noFill/>
          <a:ln w="15875">
            <a:solidFill>
              <a:srgbClr val="FF0000"/>
            </a:solidFill>
          </a:ln>
        </p:spPr>
        <p:txBody>
          <a:bodyPr wrap="none" rtlCol="0">
            <a:spAutoFit/>
          </a:bodyPr>
          <a:lstStyle/>
          <a:p>
            <a:r>
              <a:rPr lang="en-US" altLang="zh-CN" dirty="0"/>
              <a:t>My research is focused on dissipative coupling.</a:t>
            </a:r>
            <a:endParaRPr lang="zh-CN" altLang="en-US" dirty="0"/>
          </a:p>
        </p:txBody>
      </p:sp>
      <p:cxnSp>
        <p:nvCxnSpPr>
          <p:cNvPr id="7" name="直接连接符 6">
            <a:extLst>
              <a:ext uri="{FF2B5EF4-FFF2-40B4-BE49-F238E27FC236}">
                <a16:creationId xmlns:a16="http://schemas.microsoft.com/office/drawing/2014/main" id="{3468C230-D4A0-4517-9891-723262A90596}"/>
              </a:ext>
            </a:extLst>
          </p:cNvPr>
          <p:cNvCxnSpPr>
            <a:cxnSpLocks/>
            <a:stCxn id="25" idx="2"/>
            <a:endCxn id="6" idx="0"/>
          </p:cNvCxnSpPr>
          <p:nvPr/>
        </p:nvCxnSpPr>
        <p:spPr>
          <a:xfrm>
            <a:off x="6096000" y="2938135"/>
            <a:ext cx="0" cy="3418215"/>
          </a:xfrm>
          <a:prstGeom prst="line">
            <a:avLst/>
          </a:prstGeom>
          <a:ln w="12700"/>
        </p:spPr>
        <p:style>
          <a:lnRef idx="1">
            <a:schemeClr val="accent3"/>
          </a:lnRef>
          <a:fillRef idx="0">
            <a:schemeClr val="accent3"/>
          </a:fillRef>
          <a:effectRef idx="0">
            <a:schemeClr val="accent3"/>
          </a:effectRef>
          <a:fontRef idx="minor">
            <a:schemeClr val="tx1"/>
          </a:fontRef>
        </p:style>
      </p:cxnSp>
      <p:pic>
        <p:nvPicPr>
          <p:cNvPr id="1026" name="Picture 2" descr="Ferromagnets-Spin Waves Visualization">
            <a:extLst>
              <a:ext uri="{FF2B5EF4-FFF2-40B4-BE49-F238E27FC236}">
                <a16:creationId xmlns:a16="http://schemas.microsoft.com/office/drawing/2014/main" id="{5B414DBA-BC1D-4D41-9D53-21D728A1603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94" b="89691" l="1126" r="97072">
                        <a14:foregroundMark x1="13514" y1="76031" x2="92342" y2="83763"/>
                        <a14:foregroundMark x1="92342" y1="83763" x2="97748" y2="24227"/>
                        <a14:foregroundMark x1="97748" y1="24227" x2="51126" y2="10052"/>
                        <a14:foregroundMark x1="51126" y1="10052" x2="26802" y2="11340"/>
                        <a14:foregroundMark x1="26802" y1="11340" x2="6757" y2="28351"/>
                        <a14:foregroundMark x1="6757" y1="28351" x2="1351" y2="71134"/>
                        <a14:foregroundMark x1="1351" y1="71134" x2="22523" y2="81701"/>
                        <a14:foregroundMark x1="22523" y1="81701" x2="32207" y2="81701"/>
                        <a14:foregroundMark x1="72748" y1="32216" x2="49324" y2="34536"/>
                        <a14:foregroundMark x1="49324" y1="34536" x2="25225" y2="52577"/>
                        <a14:foregroundMark x1="25225" y1="52577" x2="47523" y2="58763"/>
                        <a14:foregroundMark x1="47523" y1="58763" x2="70495" y2="49485"/>
                        <a14:foregroundMark x1="79955" y1="38660" x2="57207" y2="57216"/>
                        <a14:foregroundMark x1="57207" y1="57216" x2="32883" y2="67010"/>
                        <a14:foregroundMark x1="32883" y1="67010" x2="12162" y2="56701"/>
                        <a14:foregroundMark x1="12162" y1="56701" x2="450" y2="32990"/>
                        <a14:foregroundMark x1="450" y1="32990" x2="20045" y2="17784"/>
                        <a14:foregroundMark x1="20045" y1="17784" x2="65991" y2="27320"/>
                        <a14:foregroundMark x1="65991" y1="27320" x2="87387" y2="36856"/>
                        <a14:foregroundMark x1="87387" y1="36856" x2="72072" y2="58763"/>
                        <a14:foregroundMark x1="72072" y1="58763" x2="49550" y2="71907"/>
                        <a14:foregroundMark x1="49550" y1="71907" x2="24550" y2="71649"/>
                        <a14:foregroundMark x1="24550" y1="71649" x2="3153" y2="53351"/>
                        <a14:foregroundMark x1="3153" y1="53351" x2="4505" y2="20103"/>
                        <a14:foregroundMark x1="4505" y1="20103" x2="43018" y2="10309"/>
                        <a14:foregroundMark x1="43018" y1="10309" x2="79955" y2="17268"/>
                        <a14:foregroundMark x1="79955" y1="17268" x2="97072" y2="35052"/>
                        <a14:foregroundMark x1="97072" y1="35052" x2="74099" y2="54381"/>
                        <a14:foregroundMark x1="74099" y1="54381" x2="29955" y2="63918"/>
                        <a14:foregroundMark x1="48423" y1="37371" x2="26577" y2="43814"/>
                        <a14:foregroundMark x1="26577" y1="43814" x2="57207" y2="43814"/>
                        <a14:foregroundMark x1="57207" y1="43814" x2="77928" y2="56959"/>
                        <a14:foregroundMark x1="77928" y1="56959" x2="57432" y2="73454"/>
                        <a14:foregroundMark x1="57432" y1="73454" x2="35586" y2="64175"/>
                        <a14:foregroundMark x1="35586" y1="64175" x2="62613" y2="48969"/>
                        <a14:foregroundMark x1="62613" y1="48969" x2="88964" y2="55155"/>
                        <a14:foregroundMark x1="88964" y1="55155" x2="63063" y2="63660"/>
                        <a14:foregroundMark x1="63063" y1="63660" x2="1351" y2="38144"/>
                        <a14:foregroundMark x1="1351" y1="38144" x2="22297" y2="21907"/>
                        <a14:foregroundMark x1="22297" y1="21907" x2="50000" y2="28351"/>
                        <a14:foregroundMark x1="50000" y1="28351" x2="66216" y2="50773"/>
                        <a14:foregroundMark x1="66216" y1="50773" x2="41667" y2="60567"/>
                        <a14:foregroundMark x1="41667" y1="60567" x2="35586" y2="56443"/>
                        <a14:foregroundMark x1="81081" y1="69072" x2="54054" y2="74742"/>
                        <a14:foregroundMark x1="54054" y1="74742" x2="75450" y2="63918"/>
                        <a14:foregroundMark x1="75450" y1="63918" x2="74324" y2="68557"/>
                        <a14:foregroundMark x1="45495" y1="45103" x2="38964" y2="43041"/>
                        <a14:foregroundMark x1="32207" y1="39175" x2="54279" y2="49742"/>
                        <a14:foregroundMark x1="54279" y1="49742" x2="58333" y2="46907"/>
                        <a14:foregroundMark x1="43919" y1="32216" x2="18018" y2="31701"/>
                        <a14:foregroundMark x1="18018" y1="31701" x2="32207" y2="50000"/>
                      </a14:backgroundRemoval>
                    </a14:imgEffect>
                  </a14:imgLayer>
                </a14:imgProps>
              </a:ext>
              <a:ext uri="{28A0092B-C50C-407E-A947-70E740481C1C}">
                <a14:useLocalDpi xmlns:a14="http://schemas.microsoft.com/office/drawing/2010/main" val="0"/>
              </a:ext>
            </a:extLst>
          </a:blip>
          <a:srcRect/>
          <a:stretch>
            <a:fillRect/>
          </a:stretch>
        </p:blipFill>
        <p:spPr bwMode="auto">
          <a:xfrm>
            <a:off x="4435185" y="778641"/>
            <a:ext cx="1911945" cy="1670799"/>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A5C94C60-5B3F-48CB-86DF-2EC4277123AC}"/>
              </a:ext>
            </a:extLst>
          </p:cNvPr>
          <p:cNvSpPr txBox="1"/>
          <p:nvPr/>
        </p:nvSpPr>
        <p:spPr>
          <a:xfrm>
            <a:off x="4318579" y="764113"/>
            <a:ext cx="1680268" cy="307777"/>
          </a:xfrm>
          <a:prstGeom prst="rect">
            <a:avLst/>
          </a:prstGeom>
          <a:noFill/>
        </p:spPr>
        <p:txBody>
          <a:bodyPr wrap="none" rtlCol="0">
            <a:spAutoFit/>
          </a:bodyPr>
          <a:lstStyle/>
          <a:p>
            <a:r>
              <a:rPr lang="en-US" altLang="zh-CN" sz="1400" dirty="0"/>
              <a:t>Spin wave (magnon)</a:t>
            </a:r>
            <a:endParaRPr lang="zh-CN" altLang="en-US" sz="1400" dirty="0"/>
          </a:p>
        </p:txBody>
      </p:sp>
      <p:pic>
        <p:nvPicPr>
          <p:cNvPr id="1028" name="Picture 4">
            <a:extLst>
              <a:ext uri="{FF2B5EF4-FFF2-40B4-BE49-F238E27FC236}">
                <a16:creationId xmlns:a16="http://schemas.microsoft.com/office/drawing/2014/main" id="{9CADBB93-7F34-4FB8-BE5E-1A6BD0AB68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0673" y="947873"/>
            <a:ext cx="1627655" cy="1180050"/>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3CB4646B-960B-496B-BC85-6501503E9D3F}"/>
              </a:ext>
            </a:extLst>
          </p:cNvPr>
          <p:cNvSpPr txBox="1"/>
          <p:nvPr/>
        </p:nvSpPr>
        <p:spPr>
          <a:xfrm>
            <a:off x="1465232" y="766413"/>
            <a:ext cx="1207382" cy="307777"/>
          </a:xfrm>
          <a:prstGeom prst="rect">
            <a:avLst/>
          </a:prstGeom>
          <a:noFill/>
        </p:spPr>
        <p:txBody>
          <a:bodyPr wrap="none" rtlCol="0">
            <a:spAutoFit/>
          </a:bodyPr>
          <a:lstStyle/>
          <a:p>
            <a:r>
              <a:rPr lang="en-US" altLang="zh-CN" sz="1400" dirty="0"/>
              <a:t>Cavity photon</a:t>
            </a:r>
            <a:endParaRPr lang="zh-CN" altLang="en-US" sz="1400" dirty="0"/>
          </a:p>
        </p:txBody>
      </p:sp>
      <p:pic>
        <p:nvPicPr>
          <p:cNvPr id="1030" name="Picture 6" descr="Plus Sign Icon - Free vector graphic on Pixabay">
            <a:extLst>
              <a:ext uri="{FF2B5EF4-FFF2-40B4-BE49-F238E27FC236}">
                <a16:creationId xmlns:a16="http://schemas.microsoft.com/office/drawing/2014/main" id="{9D231593-C06A-4A0C-87A5-F04CFE569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6097" y="1211572"/>
            <a:ext cx="692482" cy="7002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reen equal sign 2 icon - Free green math icons">
            <a:extLst>
              <a:ext uri="{FF2B5EF4-FFF2-40B4-BE49-F238E27FC236}">
                <a16:creationId xmlns:a16="http://schemas.microsoft.com/office/drawing/2014/main" id="{BBEAC314-9D00-4E14-BE07-1A5E5F598E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3736" y="1367310"/>
            <a:ext cx="638560" cy="415265"/>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descr="图片包含 游戏机&#10;&#10;描述已自动生成">
            <a:extLst>
              <a:ext uri="{FF2B5EF4-FFF2-40B4-BE49-F238E27FC236}">
                <a16:creationId xmlns:a16="http://schemas.microsoft.com/office/drawing/2014/main" id="{2C2E1064-FD7F-40EA-AF9A-7364374BD469}"/>
              </a:ext>
            </a:extLst>
          </p:cNvPr>
          <p:cNvPicPr>
            <a:picLocks noChangeAspect="1"/>
          </p:cNvPicPr>
          <p:nvPr/>
        </p:nvPicPr>
        <p:blipFill rotWithShape="1">
          <a:blip r:embed="rId10">
            <a:extLst>
              <a:ext uri="{28A0092B-C50C-407E-A947-70E740481C1C}">
                <a14:useLocalDpi xmlns:a14="http://schemas.microsoft.com/office/drawing/2010/main" val="0"/>
              </a:ext>
            </a:extLst>
          </a:blip>
          <a:srcRect t="15630" r="11837" b="15987"/>
          <a:stretch/>
        </p:blipFill>
        <p:spPr>
          <a:xfrm>
            <a:off x="8053153" y="1155234"/>
            <a:ext cx="1114893" cy="1099174"/>
          </a:xfrm>
          <a:prstGeom prst="rect">
            <a:avLst/>
          </a:prstGeom>
        </p:spPr>
      </p:pic>
      <p:sp>
        <p:nvSpPr>
          <p:cNvPr id="1024" name="文本框 1023">
            <a:extLst>
              <a:ext uri="{FF2B5EF4-FFF2-40B4-BE49-F238E27FC236}">
                <a16:creationId xmlns:a16="http://schemas.microsoft.com/office/drawing/2014/main" id="{444B9398-E8E7-4EDD-94CE-1E0908B37291}"/>
              </a:ext>
            </a:extLst>
          </p:cNvPr>
          <p:cNvSpPr txBox="1"/>
          <p:nvPr/>
        </p:nvSpPr>
        <p:spPr>
          <a:xfrm>
            <a:off x="7706444" y="769654"/>
            <a:ext cx="617477" cy="338554"/>
          </a:xfrm>
          <a:prstGeom prst="rect">
            <a:avLst/>
          </a:prstGeom>
          <a:noFill/>
        </p:spPr>
        <p:txBody>
          <a:bodyPr wrap="none" rtlCol="0">
            <a:spAutoFit/>
          </a:bodyPr>
          <a:lstStyle/>
          <a:p>
            <a:r>
              <a:rPr lang="en-US" altLang="zh-CN" sz="1600" dirty="0"/>
              <a:t>CMP</a:t>
            </a:r>
          </a:p>
        </p:txBody>
      </p:sp>
      <p:grpSp>
        <p:nvGrpSpPr>
          <p:cNvPr id="1037" name="组合 1036">
            <a:extLst>
              <a:ext uri="{FF2B5EF4-FFF2-40B4-BE49-F238E27FC236}">
                <a16:creationId xmlns:a16="http://schemas.microsoft.com/office/drawing/2014/main" id="{8E205196-0ECD-41BF-8827-7D27F4185D23}"/>
              </a:ext>
            </a:extLst>
          </p:cNvPr>
          <p:cNvGrpSpPr/>
          <p:nvPr/>
        </p:nvGrpSpPr>
        <p:grpSpPr>
          <a:xfrm>
            <a:off x="7944711" y="1088606"/>
            <a:ext cx="992056" cy="1326996"/>
            <a:chOff x="7476148" y="1020194"/>
            <a:chExt cx="992056" cy="1326996"/>
          </a:xfrm>
        </p:grpSpPr>
        <p:cxnSp>
          <p:nvCxnSpPr>
            <p:cNvPr id="1027" name="直接连接符 1026">
              <a:extLst>
                <a:ext uri="{FF2B5EF4-FFF2-40B4-BE49-F238E27FC236}">
                  <a16:creationId xmlns:a16="http://schemas.microsoft.com/office/drawing/2014/main" id="{016AEE1D-893C-4694-82FC-2DA6F9AA6833}"/>
                </a:ext>
              </a:extLst>
            </p:cNvPr>
            <p:cNvCxnSpPr/>
            <p:nvPr/>
          </p:nvCxnSpPr>
          <p:spPr>
            <a:xfrm>
              <a:off x="7479323" y="1211572"/>
              <a:ext cx="0" cy="916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0BD2165-52EA-4241-AE94-1EC28876E143}"/>
                </a:ext>
              </a:extLst>
            </p:cNvPr>
            <p:cNvCxnSpPr>
              <a:cxnSpLocks/>
            </p:cNvCxnSpPr>
            <p:nvPr/>
          </p:nvCxnSpPr>
          <p:spPr>
            <a:xfrm flipH="1">
              <a:off x="7476149" y="2127923"/>
              <a:ext cx="2069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F6867C2-7BD0-4770-A083-81D224E167A4}"/>
                </a:ext>
              </a:extLst>
            </p:cNvPr>
            <p:cNvCxnSpPr>
              <a:cxnSpLocks/>
            </p:cNvCxnSpPr>
            <p:nvPr/>
          </p:nvCxnSpPr>
          <p:spPr>
            <a:xfrm flipH="1">
              <a:off x="7476148" y="1211572"/>
              <a:ext cx="2069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弧形 1034">
              <a:extLst>
                <a:ext uri="{FF2B5EF4-FFF2-40B4-BE49-F238E27FC236}">
                  <a16:creationId xmlns:a16="http://schemas.microsoft.com/office/drawing/2014/main" id="{8A3EA74B-94AB-49AE-A48C-79C4FCE72A76}"/>
                </a:ext>
              </a:extLst>
            </p:cNvPr>
            <p:cNvSpPr/>
            <p:nvPr/>
          </p:nvSpPr>
          <p:spPr>
            <a:xfrm>
              <a:off x="7553804" y="1020194"/>
              <a:ext cx="914400" cy="1326996"/>
            </a:xfrm>
            <a:prstGeom prst="arc">
              <a:avLst>
                <a:gd name="adj1" fmla="val 7632432"/>
                <a:gd name="adj2" fmla="val 1416548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B07F1651-8952-4060-811D-919163A6347F}"/>
              </a:ext>
            </a:extLst>
          </p:cNvPr>
          <p:cNvGrpSpPr/>
          <p:nvPr/>
        </p:nvGrpSpPr>
        <p:grpSpPr>
          <a:xfrm rot="10800000">
            <a:off x="8437658" y="1079646"/>
            <a:ext cx="992056" cy="1326996"/>
            <a:chOff x="7476148" y="1020194"/>
            <a:chExt cx="992056" cy="1326996"/>
          </a:xfrm>
        </p:grpSpPr>
        <p:cxnSp>
          <p:nvCxnSpPr>
            <p:cNvPr id="50" name="直接连接符 49">
              <a:extLst>
                <a:ext uri="{FF2B5EF4-FFF2-40B4-BE49-F238E27FC236}">
                  <a16:creationId xmlns:a16="http://schemas.microsoft.com/office/drawing/2014/main" id="{CB70AB20-7FDB-429F-A85C-6C4A9CF740FC}"/>
                </a:ext>
              </a:extLst>
            </p:cNvPr>
            <p:cNvCxnSpPr/>
            <p:nvPr/>
          </p:nvCxnSpPr>
          <p:spPr>
            <a:xfrm>
              <a:off x="7479323" y="1211572"/>
              <a:ext cx="0" cy="916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9064F32-98E5-4055-BF42-6C53F14223A1}"/>
                </a:ext>
              </a:extLst>
            </p:cNvPr>
            <p:cNvCxnSpPr>
              <a:cxnSpLocks/>
            </p:cNvCxnSpPr>
            <p:nvPr/>
          </p:nvCxnSpPr>
          <p:spPr>
            <a:xfrm flipH="1">
              <a:off x="7476149" y="2127923"/>
              <a:ext cx="2069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9BC2882-7483-4730-8CEA-F71ED36C3E5A}"/>
                </a:ext>
              </a:extLst>
            </p:cNvPr>
            <p:cNvCxnSpPr>
              <a:cxnSpLocks/>
            </p:cNvCxnSpPr>
            <p:nvPr/>
          </p:nvCxnSpPr>
          <p:spPr>
            <a:xfrm flipH="1">
              <a:off x="7476148" y="1211572"/>
              <a:ext cx="2069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弧形 52">
              <a:extLst>
                <a:ext uri="{FF2B5EF4-FFF2-40B4-BE49-F238E27FC236}">
                  <a16:creationId xmlns:a16="http://schemas.microsoft.com/office/drawing/2014/main" id="{DC01DAA9-CE58-4B92-AFC4-BCF2CBBDB7E7}"/>
                </a:ext>
              </a:extLst>
            </p:cNvPr>
            <p:cNvSpPr/>
            <p:nvPr/>
          </p:nvSpPr>
          <p:spPr>
            <a:xfrm>
              <a:off x="7553804" y="1020194"/>
              <a:ext cx="914400" cy="1326996"/>
            </a:xfrm>
            <a:prstGeom prst="arc">
              <a:avLst>
                <a:gd name="adj1" fmla="val 7632432"/>
                <a:gd name="adj2" fmla="val 1416548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39" name="图片 38">
            <a:extLst>
              <a:ext uri="{FF2B5EF4-FFF2-40B4-BE49-F238E27FC236}">
                <a16:creationId xmlns:a16="http://schemas.microsoft.com/office/drawing/2014/main" id="{AE269676-9542-4F77-A26E-4020D8224F0F}"/>
              </a:ext>
            </a:extLst>
          </p:cNvPr>
          <p:cNvPicPr>
            <a:picLocks noChangeAspect="1"/>
          </p:cNvPicPr>
          <p:nvPr/>
        </p:nvPicPr>
        <p:blipFill rotWithShape="1">
          <a:blip r:embed="rId11"/>
          <a:srcRect l="4023" r="1365"/>
          <a:stretch/>
        </p:blipFill>
        <p:spPr>
          <a:xfrm>
            <a:off x="950025" y="3735921"/>
            <a:ext cx="4063890" cy="1721400"/>
          </a:xfrm>
          <a:prstGeom prst="rect">
            <a:avLst/>
          </a:prstGeom>
        </p:spPr>
      </p:pic>
      <p:sp>
        <p:nvSpPr>
          <p:cNvPr id="41" name="矩形 40">
            <a:extLst>
              <a:ext uri="{FF2B5EF4-FFF2-40B4-BE49-F238E27FC236}">
                <a16:creationId xmlns:a16="http://schemas.microsoft.com/office/drawing/2014/main" id="{D1D6130D-6697-4414-9B75-E2C3DA640415}"/>
              </a:ext>
            </a:extLst>
          </p:cNvPr>
          <p:cNvSpPr/>
          <p:nvPr/>
        </p:nvSpPr>
        <p:spPr>
          <a:xfrm>
            <a:off x="2105880" y="5457321"/>
            <a:ext cx="3075394" cy="276999"/>
          </a:xfrm>
          <a:prstGeom prst="rect">
            <a:avLst/>
          </a:prstGeom>
        </p:spPr>
        <p:txBody>
          <a:bodyPr wrap="none">
            <a:spAutoFit/>
          </a:bodyPr>
          <a:lstStyle/>
          <a:p>
            <a:r>
              <a:rPr lang="zh-CN" altLang="en-US" sz="1200" i="1" dirty="0"/>
              <a:t>Physical review letters 113.15 (2014): 156401.</a:t>
            </a:r>
          </a:p>
        </p:txBody>
      </p:sp>
    </p:spTree>
    <p:extLst>
      <p:ext uri="{BB962C8B-B14F-4D97-AF65-F5344CB8AC3E}">
        <p14:creationId xmlns:p14="http://schemas.microsoft.com/office/powerpoint/2010/main" val="1227497800"/>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0412063-6315-4A49-A3BB-5ADC6EC2E89F}"/>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600" dirty="0">
                <a:solidFill>
                  <a:schemeClr val="accent1">
                    <a:lumMod val="75000"/>
                  </a:schemeClr>
                </a:solidFill>
              </a:rPr>
              <a:t>Antiresonance (2) video demonstration </a:t>
            </a:r>
          </a:p>
        </p:txBody>
      </p:sp>
      <p:pic>
        <p:nvPicPr>
          <p:cNvPr id="26" name="图形 25" descr="无穷大">
            <a:hlinkClick r:id="rId3" action="ppaction://hlinksldjump"/>
            <a:extLst>
              <a:ext uri="{FF2B5EF4-FFF2-40B4-BE49-F238E27FC236}">
                <a16:creationId xmlns:a16="http://schemas.microsoft.com/office/drawing/2014/main" id="{1296864B-5F2B-4013-B4EC-8326CF4AE6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6132" y="0"/>
            <a:ext cx="914400" cy="914400"/>
          </a:xfrm>
          <a:prstGeom prst="rect">
            <a:avLst/>
          </a:prstGeom>
        </p:spPr>
      </p:pic>
      <p:pic>
        <p:nvPicPr>
          <p:cNvPr id="25" name="Picture 2">
            <a:extLst>
              <a:ext uri="{FF2B5EF4-FFF2-40B4-BE49-F238E27FC236}">
                <a16:creationId xmlns:a16="http://schemas.microsoft.com/office/drawing/2014/main" id="{B8CFBA47-389D-463A-97E3-5E3A9A973A5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tretch>
            <a:fillRect/>
          </a:stretch>
        </p:blipFill>
        <p:spPr bwMode="auto">
          <a:xfrm>
            <a:off x="715961" y="2178709"/>
            <a:ext cx="39681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在线媒体 5" title="Two degree of freedom spring-mass system: Anti-resonance">
            <a:hlinkClick r:id="" action="ppaction://media"/>
            <a:extLst>
              <a:ext uri="{FF2B5EF4-FFF2-40B4-BE49-F238E27FC236}">
                <a16:creationId xmlns:a16="http://schemas.microsoft.com/office/drawing/2014/main" id="{F4C5DF26-D53C-4891-9105-714BCD5C30D5}"/>
              </a:ext>
            </a:extLst>
          </p:cNvPr>
          <p:cNvPicPr>
            <a:picLocks noRot="1" noChangeAspect="1"/>
          </p:cNvPicPr>
          <p:nvPr>
            <a:videoFile r:link="rId1"/>
          </p:nvPr>
        </p:nvPicPr>
        <p:blipFill>
          <a:blip r:embed="rId7"/>
          <a:stretch>
            <a:fillRect/>
          </a:stretch>
        </p:blipFill>
        <p:spPr>
          <a:xfrm>
            <a:off x="5727246" y="2340250"/>
            <a:ext cx="4708833" cy="2648718"/>
          </a:xfrm>
          <a:prstGeom prst="rect">
            <a:avLst/>
          </a:prstGeom>
        </p:spPr>
      </p:pic>
      <p:sp>
        <p:nvSpPr>
          <p:cNvPr id="2" name="文本框 1">
            <a:extLst>
              <a:ext uri="{FF2B5EF4-FFF2-40B4-BE49-F238E27FC236}">
                <a16:creationId xmlns:a16="http://schemas.microsoft.com/office/drawing/2014/main" id="{D5104B2C-C5DA-4E59-97B9-A770B7E1BC23}"/>
              </a:ext>
            </a:extLst>
          </p:cNvPr>
          <p:cNvSpPr txBox="1"/>
          <p:nvPr/>
        </p:nvSpPr>
        <p:spPr>
          <a:xfrm>
            <a:off x="1466850" y="1191363"/>
            <a:ext cx="3794629" cy="369332"/>
          </a:xfrm>
          <a:prstGeom prst="rect">
            <a:avLst/>
          </a:prstGeom>
          <a:noFill/>
        </p:spPr>
        <p:txBody>
          <a:bodyPr wrap="none" rtlCol="0">
            <a:spAutoFit/>
          </a:bodyPr>
          <a:lstStyle/>
          <a:p>
            <a:r>
              <a:rPr lang="en-CA" altLang="zh-CN" dirty="0"/>
              <a:t>Minimum response to external driving</a:t>
            </a:r>
            <a:endParaRPr lang="zh-CN" altLang="en-US" dirty="0"/>
          </a:p>
        </p:txBody>
      </p:sp>
    </p:spTree>
    <p:extLst>
      <p:ext uri="{BB962C8B-B14F-4D97-AF65-F5344CB8AC3E}">
        <p14:creationId xmlns:p14="http://schemas.microsoft.com/office/powerpoint/2010/main" val="210911505"/>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vol="80000">
                <p:cTn id="12" fill="hold" display="0">
                  <p:stCondLst>
                    <p:cond delay="indefinite"/>
                  </p:stCondLst>
                </p:cTn>
                <p:tgtEl>
                  <p:spTgt spid="27"/>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Graphs illustrating how signal intelligibility increases with modulation index, but only up to 100% using standard AM.">
            <a:extLst>
              <a:ext uri="{FF2B5EF4-FFF2-40B4-BE49-F238E27FC236}">
                <a16:creationId xmlns:a16="http://schemas.microsoft.com/office/drawing/2014/main" id="{F3CFD8B3-0359-480A-94B7-931BC4330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2908"/>
          <a:stretch/>
        </p:blipFill>
        <p:spPr bwMode="auto">
          <a:xfrm>
            <a:off x="6096000" y="1640542"/>
            <a:ext cx="4960937" cy="4601183"/>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367BB2A5-FF05-4C11-BC64-326A8739A4D9}"/>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600" dirty="0">
                <a:solidFill>
                  <a:schemeClr val="accent1">
                    <a:lumMod val="75000"/>
                  </a:schemeClr>
                </a:solidFill>
              </a:rPr>
              <a:t>Modulation depth</a:t>
            </a:r>
          </a:p>
        </p:txBody>
      </p:sp>
      <p:pic>
        <p:nvPicPr>
          <p:cNvPr id="6" name="图片 5">
            <a:extLst>
              <a:ext uri="{FF2B5EF4-FFF2-40B4-BE49-F238E27FC236}">
                <a16:creationId xmlns:a16="http://schemas.microsoft.com/office/drawing/2014/main" id="{C6381492-3A1D-4A05-AAD3-3CFD51D91F7A}"/>
              </a:ext>
            </a:extLst>
          </p:cNvPr>
          <p:cNvPicPr>
            <a:picLocks noChangeAspect="1"/>
          </p:cNvPicPr>
          <p:nvPr/>
        </p:nvPicPr>
        <p:blipFill rotWithShape="1">
          <a:blip r:embed="rId3"/>
          <a:srcRect r="48960" b="52744"/>
          <a:stretch/>
        </p:blipFill>
        <p:spPr>
          <a:xfrm>
            <a:off x="479612" y="2139949"/>
            <a:ext cx="4217894" cy="3184706"/>
          </a:xfrm>
          <a:prstGeom prst="rect">
            <a:avLst/>
          </a:prstGeom>
        </p:spPr>
      </p:pic>
      <p:cxnSp>
        <p:nvCxnSpPr>
          <p:cNvPr id="7" name="直接连接符 6">
            <a:extLst>
              <a:ext uri="{FF2B5EF4-FFF2-40B4-BE49-F238E27FC236}">
                <a16:creationId xmlns:a16="http://schemas.microsoft.com/office/drawing/2014/main" id="{F4AB9354-C3DC-4FB5-A419-6ECBAC2DA063}"/>
              </a:ext>
            </a:extLst>
          </p:cNvPr>
          <p:cNvCxnSpPr/>
          <p:nvPr/>
        </p:nvCxnSpPr>
        <p:spPr>
          <a:xfrm>
            <a:off x="3532094" y="2572871"/>
            <a:ext cx="1783977"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00304BD-1A09-4D5A-B786-D7F2AE9FE510}"/>
              </a:ext>
            </a:extLst>
          </p:cNvPr>
          <p:cNvCxnSpPr>
            <a:cxnSpLocks/>
          </p:cNvCxnSpPr>
          <p:nvPr/>
        </p:nvCxnSpPr>
        <p:spPr>
          <a:xfrm>
            <a:off x="3290047" y="4643718"/>
            <a:ext cx="2026024"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FA2B72B-DD5E-4F61-87B4-CDFF4BFF73E1}"/>
              </a:ext>
            </a:extLst>
          </p:cNvPr>
          <p:cNvCxnSpPr/>
          <p:nvPr/>
        </p:nvCxnSpPr>
        <p:spPr>
          <a:xfrm>
            <a:off x="5109882" y="2572871"/>
            <a:ext cx="0" cy="2070847"/>
          </a:xfrm>
          <a:prstGeom prst="straightConnector1">
            <a:avLst/>
          </a:prstGeom>
          <a:ln w="25400">
            <a:solidFill>
              <a:srgbClr val="FF0000"/>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BA53857-023E-40E6-A2AD-B287922E1F50}"/>
              </a:ext>
            </a:extLst>
          </p:cNvPr>
          <p:cNvSpPr/>
          <p:nvPr/>
        </p:nvSpPr>
        <p:spPr>
          <a:xfrm>
            <a:off x="838200" y="1055264"/>
            <a:ext cx="8346141" cy="369332"/>
          </a:xfrm>
          <a:prstGeom prst="rect">
            <a:avLst/>
          </a:prstGeom>
        </p:spPr>
        <p:txBody>
          <a:bodyPr wrap="square">
            <a:spAutoFit/>
          </a:bodyPr>
          <a:lstStyle/>
          <a:p>
            <a:r>
              <a:rPr lang="en-US" altLang="zh-CN" dirty="0"/>
              <a:t>A</a:t>
            </a:r>
            <a:r>
              <a:rPr lang="zh-CN" altLang="en-US" dirty="0"/>
              <a:t> relative modulation amplitude, or the maximum change in </a:t>
            </a:r>
            <a:r>
              <a:rPr lang="en-US" altLang="zh-CN" dirty="0"/>
              <a:t>transmission.</a:t>
            </a:r>
            <a:endParaRPr lang="zh-CN" altLang="en-US" dirty="0"/>
          </a:p>
        </p:txBody>
      </p:sp>
      <p:pic>
        <p:nvPicPr>
          <p:cNvPr id="14" name="图形 13" descr="无穷大">
            <a:hlinkClick r:id="rId4" action="ppaction://hlinksldjump"/>
            <a:extLst>
              <a:ext uri="{FF2B5EF4-FFF2-40B4-BE49-F238E27FC236}">
                <a16:creationId xmlns:a16="http://schemas.microsoft.com/office/drawing/2014/main" id="{36CE8A28-E96C-4562-9BBA-083E2A7704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6132" y="0"/>
            <a:ext cx="914400" cy="914400"/>
          </a:xfrm>
          <a:prstGeom prst="rect">
            <a:avLst/>
          </a:prstGeom>
        </p:spPr>
      </p:pic>
    </p:spTree>
    <p:extLst>
      <p:ext uri="{BB962C8B-B14F-4D97-AF65-F5344CB8AC3E}">
        <p14:creationId xmlns:p14="http://schemas.microsoft.com/office/powerpoint/2010/main" val="999869595"/>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67BB2A5-FF05-4C11-BC64-326A8739A4D9}"/>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600" dirty="0">
                <a:solidFill>
                  <a:schemeClr val="accent1">
                    <a:lumMod val="75000"/>
                  </a:schemeClr>
                </a:solidFill>
              </a:rPr>
              <a:t>Switching window </a:t>
            </a:r>
          </a:p>
        </p:txBody>
      </p:sp>
      <p:pic>
        <p:nvPicPr>
          <p:cNvPr id="6" name="图片 5">
            <a:extLst>
              <a:ext uri="{FF2B5EF4-FFF2-40B4-BE49-F238E27FC236}">
                <a16:creationId xmlns:a16="http://schemas.microsoft.com/office/drawing/2014/main" id="{C6381492-3A1D-4A05-AAD3-3CFD51D91F7A}"/>
              </a:ext>
            </a:extLst>
          </p:cNvPr>
          <p:cNvPicPr>
            <a:picLocks noChangeAspect="1"/>
          </p:cNvPicPr>
          <p:nvPr/>
        </p:nvPicPr>
        <p:blipFill rotWithShape="1">
          <a:blip r:embed="rId2"/>
          <a:srcRect r="48960" b="52744"/>
          <a:stretch/>
        </p:blipFill>
        <p:spPr>
          <a:xfrm>
            <a:off x="479612" y="2139949"/>
            <a:ext cx="4217894" cy="3184706"/>
          </a:xfrm>
          <a:prstGeom prst="rect">
            <a:avLst/>
          </a:prstGeom>
        </p:spPr>
      </p:pic>
      <p:cxnSp>
        <p:nvCxnSpPr>
          <p:cNvPr id="9" name="直接连接符 8">
            <a:extLst>
              <a:ext uri="{FF2B5EF4-FFF2-40B4-BE49-F238E27FC236}">
                <a16:creationId xmlns:a16="http://schemas.microsoft.com/office/drawing/2014/main" id="{700304BD-1A09-4D5A-B786-D7F2AE9FE510}"/>
              </a:ext>
            </a:extLst>
          </p:cNvPr>
          <p:cNvCxnSpPr>
            <a:cxnSpLocks/>
          </p:cNvCxnSpPr>
          <p:nvPr/>
        </p:nvCxnSpPr>
        <p:spPr>
          <a:xfrm flipV="1">
            <a:off x="3370729" y="1810871"/>
            <a:ext cx="0" cy="283284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BA53857-023E-40E6-A2AD-B287922E1F50}"/>
              </a:ext>
            </a:extLst>
          </p:cNvPr>
          <p:cNvSpPr/>
          <p:nvPr/>
        </p:nvSpPr>
        <p:spPr>
          <a:xfrm>
            <a:off x="838200" y="1055264"/>
            <a:ext cx="8346141" cy="369332"/>
          </a:xfrm>
          <a:prstGeom prst="rect">
            <a:avLst/>
          </a:prstGeom>
        </p:spPr>
        <p:txBody>
          <a:bodyPr wrap="square">
            <a:spAutoFit/>
          </a:bodyPr>
          <a:lstStyle/>
          <a:p>
            <a:r>
              <a:rPr lang="en-US" altLang="zh-CN" dirty="0"/>
              <a:t>The frequency window between the transmission 1 to zero</a:t>
            </a:r>
            <a:endParaRPr lang="zh-CN" altLang="en-US" dirty="0"/>
          </a:p>
        </p:txBody>
      </p:sp>
      <p:pic>
        <p:nvPicPr>
          <p:cNvPr id="14" name="图形 13" descr="无穷大">
            <a:hlinkClick r:id="rId3" action="ppaction://hlinksldjump"/>
            <a:extLst>
              <a:ext uri="{FF2B5EF4-FFF2-40B4-BE49-F238E27FC236}">
                <a16:creationId xmlns:a16="http://schemas.microsoft.com/office/drawing/2014/main" id="{36CE8A28-E96C-4562-9BBA-083E2A7704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6132" y="0"/>
            <a:ext cx="914400" cy="914400"/>
          </a:xfrm>
          <a:prstGeom prst="rect">
            <a:avLst/>
          </a:prstGeom>
        </p:spPr>
      </p:pic>
      <p:cxnSp>
        <p:nvCxnSpPr>
          <p:cNvPr id="17" name="直接连接符 16">
            <a:extLst>
              <a:ext uri="{FF2B5EF4-FFF2-40B4-BE49-F238E27FC236}">
                <a16:creationId xmlns:a16="http://schemas.microsoft.com/office/drawing/2014/main" id="{F0398126-791D-4310-B665-AC250C23873C}"/>
              </a:ext>
            </a:extLst>
          </p:cNvPr>
          <p:cNvCxnSpPr>
            <a:cxnSpLocks/>
          </p:cNvCxnSpPr>
          <p:nvPr/>
        </p:nvCxnSpPr>
        <p:spPr>
          <a:xfrm flipV="1">
            <a:off x="3630707" y="1819837"/>
            <a:ext cx="0" cy="82608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69377EF-B893-402A-BEEC-6B156DBEEBFB}"/>
              </a:ext>
            </a:extLst>
          </p:cNvPr>
          <p:cNvCxnSpPr>
            <a:cxnSpLocks/>
          </p:cNvCxnSpPr>
          <p:nvPr/>
        </p:nvCxnSpPr>
        <p:spPr>
          <a:xfrm flipH="1">
            <a:off x="3630708" y="2133137"/>
            <a:ext cx="377088" cy="0"/>
          </a:xfrm>
          <a:prstGeom prst="straightConnector1">
            <a:avLst/>
          </a:prstGeom>
          <a:ln w="25400">
            <a:solidFill>
              <a:srgbClr val="FF0000"/>
            </a:solidFill>
            <a:headEnd type="none"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12E559C-AA68-435D-ABEF-99AA66737E4A}"/>
              </a:ext>
            </a:extLst>
          </p:cNvPr>
          <p:cNvCxnSpPr>
            <a:cxnSpLocks/>
          </p:cNvCxnSpPr>
          <p:nvPr/>
        </p:nvCxnSpPr>
        <p:spPr>
          <a:xfrm>
            <a:off x="2966936" y="2133137"/>
            <a:ext cx="364167" cy="0"/>
          </a:xfrm>
          <a:prstGeom prst="straightConnector1">
            <a:avLst/>
          </a:prstGeom>
          <a:ln w="25400">
            <a:solidFill>
              <a:srgbClr val="FF0000"/>
            </a:solidFill>
            <a:headEnd type="none" w="med" len="lg"/>
            <a:tailEnd type="arrow" w="med"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9ECBE7E-CC76-4017-88D9-08D93EAEB63A}"/>
              </a:ext>
            </a:extLst>
          </p:cNvPr>
          <p:cNvSpPr txBox="1"/>
          <p:nvPr/>
        </p:nvSpPr>
        <p:spPr>
          <a:xfrm>
            <a:off x="5764306" y="2133137"/>
            <a:ext cx="2922595" cy="369332"/>
          </a:xfrm>
          <a:prstGeom prst="rect">
            <a:avLst/>
          </a:prstGeom>
          <a:noFill/>
        </p:spPr>
        <p:txBody>
          <a:bodyPr wrap="none" rtlCol="0">
            <a:spAutoFit/>
          </a:bodyPr>
          <a:lstStyle/>
          <a:p>
            <a:r>
              <a:rPr lang="en-US" altLang="zh-CN" dirty="0"/>
              <a:t>Application: Ultrafast switch</a:t>
            </a:r>
            <a:endParaRPr lang="zh-CN" altLang="en-US" dirty="0"/>
          </a:p>
        </p:txBody>
      </p:sp>
      <p:pic>
        <p:nvPicPr>
          <p:cNvPr id="28" name="图片 27">
            <a:extLst>
              <a:ext uri="{FF2B5EF4-FFF2-40B4-BE49-F238E27FC236}">
                <a16:creationId xmlns:a16="http://schemas.microsoft.com/office/drawing/2014/main" id="{AFF8A114-40AE-437F-9530-265A8E2554A7}"/>
              </a:ext>
            </a:extLst>
          </p:cNvPr>
          <p:cNvPicPr>
            <a:picLocks noChangeAspect="1"/>
          </p:cNvPicPr>
          <p:nvPr/>
        </p:nvPicPr>
        <p:blipFill rotWithShape="1">
          <a:blip r:embed="rId6"/>
          <a:srcRect t="2633"/>
          <a:stretch/>
        </p:blipFill>
        <p:spPr>
          <a:xfrm>
            <a:off x="5513751" y="2645923"/>
            <a:ext cx="3961489" cy="2581579"/>
          </a:xfrm>
          <a:prstGeom prst="rect">
            <a:avLst/>
          </a:prstGeom>
        </p:spPr>
      </p:pic>
      <p:pic>
        <p:nvPicPr>
          <p:cNvPr id="29" name="图片 28">
            <a:extLst>
              <a:ext uri="{FF2B5EF4-FFF2-40B4-BE49-F238E27FC236}">
                <a16:creationId xmlns:a16="http://schemas.microsoft.com/office/drawing/2014/main" id="{E25C8CD8-F9E5-43A5-9134-92C9260E8A27}"/>
              </a:ext>
            </a:extLst>
          </p:cNvPr>
          <p:cNvPicPr>
            <a:picLocks noChangeAspect="1"/>
          </p:cNvPicPr>
          <p:nvPr/>
        </p:nvPicPr>
        <p:blipFill>
          <a:blip r:embed="rId7"/>
          <a:stretch>
            <a:fillRect/>
          </a:stretch>
        </p:blipFill>
        <p:spPr>
          <a:xfrm>
            <a:off x="9480919" y="2617643"/>
            <a:ext cx="2114226" cy="2196404"/>
          </a:xfrm>
          <a:prstGeom prst="rect">
            <a:avLst/>
          </a:prstGeom>
        </p:spPr>
      </p:pic>
      <p:sp>
        <p:nvSpPr>
          <p:cNvPr id="30" name="矩形 29">
            <a:extLst>
              <a:ext uri="{FF2B5EF4-FFF2-40B4-BE49-F238E27FC236}">
                <a16:creationId xmlns:a16="http://schemas.microsoft.com/office/drawing/2014/main" id="{219B4863-51BB-492C-A19F-8FEC1044B201}"/>
              </a:ext>
            </a:extLst>
          </p:cNvPr>
          <p:cNvSpPr/>
          <p:nvPr/>
        </p:nvSpPr>
        <p:spPr>
          <a:xfrm>
            <a:off x="5190689" y="5461970"/>
            <a:ext cx="6750298" cy="430887"/>
          </a:xfrm>
          <a:prstGeom prst="rect">
            <a:avLst/>
          </a:prstGeom>
        </p:spPr>
        <p:txBody>
          <a:bodyPr wrap="square">
            <a:spAutoFit/>
          </a:bodyPr>
          <a:lstStyle/>
          <a:p>
            <a:r>
              <a:rPr lang="en-US" altLang="zh-CN" sz="1100" dirty="0">
                <a:solidFill>
                  <a:srgbClr val="222222"/>
                </a:solidFill>
                <a:latin typeface="Arial" panose="020B0604020202020204" pitchFamily="34" charset="0"/>
              </a:rPr>
              <a:t>Srivastava, Yogesh Kumar, et al. "A Superconducting Dual‐Channel Photonic Switch." </a:t>
            </a:r>
            <a:r>
              <a:rPr lang="en-US" altLang="zh-CN" sz="1100" i="1" dirty="0">
                <a:solidFill>
                  <a:srgbClr val="222222"/>
                </a:solidFill>
                <a:latin typeface="Arial" panose="020B0604020202020204" pitchFamily="34" charset="0"/>
              </a:rPr>
              <a:t>Advanced materials</a:t>
            </a:r>
            <a:r>
              <a:rPr lang="en-US" altLang="zh-CN" sz="1100" dirty="0">
                <a:solidFill>
                  <a:srgbClr val="222222"/>
                </a:solidFill>
                <a:latin typeface="Arial" panose="020B0604020202020204" pitchFamily="34" charset="0"/>
              </a:rPr>
              <a:t> 30.29 (2018): 1801257.</a:t>
            </a:r>
            <a:endParaRPr lang="zh-CN" altLang="en-US" sz="1100" dirty="0"/>
          </a:p>
        </p:txBody>
      </p:sp>
    </p:spTree>
    <p:extLst>
      <p:ext uri="{BB962C8B-B14F-4D97-AF65-F5344CB8AC3E}">
        <p14:creationId xmlns:p14="http://schemas.microsoft.com/office/powerpoint/2010/main" val="1110090641"/>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67BB2A5-FF05-4C11-BC64-326A8739A4D9}"/>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600" dirty="0">
                <a:solidFill>
                  <a:schemeClr val="accent1">
                    <a:lumMod val="75000"/>
                  </a:schemeClr>
                </a:solidFill>
              </a:rPr>
              <a:t>ODEs solvers for nonlinear / chaotic analysis (1)</a:t>
            </a:r>
          </a:p>
        </p:txBody>
      </p:sp>
      <p:sp>
        <p:nvSpPr>
          <p:cNvPr id="12" name="矩形 11">
            <a:extLst>
              <a:ext uri="{FF2B5EF4-FFF2-40B4-BE49-F238E27FC236}">
                <a16:creationId xmlns:a16="http://schemas.microsoft.com/office/drawing/2014/main" id="{ABA53857-023E-40E6-A2AD-B287922E1F50}"/>
              </a:ext>
            </a:extLst>
          </p:cNvPr>
          <p:cNvSpPr/>
          <p:nvPr/>
        </p:nvSpPr>
        <p:spPr>
          <a:xfrm>
            <a:off x="838200" y="1055264"/>
            <a:ext cx="8346141" cy="369332"/>
          </a:xfrm>
          <a:prstGeom prst="rect">
            <a:avLst/>
          </a:prstGeom>
        </p:spPr>
        <p:txBody>
          <a:bodyPr wrap="square">
            <a:spAutoFit/>
          </a:bodyPr>
          <a:lstStyle/>
          <a:p>
            <a:r>
              <a:rPr lang="en-US" altLang="zh-CN" dirty="0"/>
              <a:t>For a </a:t>
            </a:r>
            <a:r>
              <a:rPr lang="en-US" altLang="zh-CN" b="1" dirty="0"/>
              <a:t>linear</a:t>
            </a:r>
            <a:r>
              <a:rPr lang="en-US" altLang="zh-CN" dirty="0"/>
              <a:t> oscillator with driving force, we can calculate the trajectory.</a:t>
            </a:r>
            <a:endParaRPr lang="zh-CN" altLang="en-US" dirty="0"/>
          </a:p>
        </p:txBody>
      </p:sp>
      <p:pic>
        <p:nvPicPr>
          <p:cNvPr id="14" name="图形 13" descr="无穷大">
            <a:hlinkClick r:id="rId2" action="ppaction://hlinksldjump"/>
            <a:extLst>
              <a:ext uri="{FF2B5EF4-FFF2-40B4-BE49-F238E27FC236}">
                <a16:creationId xmlns:a16="http://schemas.microsoft.com/office/drawing/2014/main" id="{36CE8A28-E96C-4562-9BBA-083E2A770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6132" y="0"/>
            <a:ext cx="914400" cy="914400"/>
          </a:xfrm>
          <a:prstGeom prst="rect">
            <a:avLst/>
          </a:prstGeom>
        </p:spPr>
      </p:pic>
      <p:pic>
        <p:nvPicPr>
          <p:cNvPr id="4" name="图片 3" descr="社交网络的地图&#10;&#10;描述已自动生成">
            <a:extLst>
              <a:ext uri="{FF2B5EF4-FFF2-40B4-BE49-F238E27FC236}">
                <a16:creationId xmlns:a16="http://schemas.microsoft.com/office/drawing/2014/main" id="{593C3340-DFCA-4066-8DC2-4416594321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988" y="1523996"/>
            <a:ext cx="11430023" cy="3810008"/>
          </a:xfrm>
          <a:prstGeom prst="rect">
            <a:avLst/>
          </a:prstGeom>
        </p:spPr>
      </p:pic>
      <p:sp>
        <p:nvSpPr>
          <p:cNvPr id="6" name="椭圆 5">
            <a:extLst>
              <a:ext uri="{FF2B5EF4-FFF2-40B4-BE49-F238E27FC236}">
                <a16:creationId xmlns:a16="http://schemas.microsoft.com/office/drawing/2014/main" id="{FDEF4F24-609F-4FE2-9FCD-6D6E56BC2102}"/>
              </a:ext>
            </a:extLst>
          </p:cNvPr>
          <p:cNvSpPr/>
          <p:nvPr/>
        </p:nvSpPr>
        <p:spPr>
          <a:xfrm>
            <a:off x="10029862" y="2001072"/>
            <a:ext cx="252693" cy="25917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78AF94C-D99B-4873-8C86-F58D94897DA5}"/>
              </a:ext>
            </a:extLst>
          </p:cNvPr>
          <p:cNvSpPr txBox="1"/>
          <p:nvPr/>
        </p:nvSpPr>
        <p:spPr>
          <a:xfrm>
            <a:off x="10634323" y="1945992"/>
            <a:ext cx="1293944" cy="369332"/>
          </a:xfrm>
          <a:prstGeom prst="rect">
            <a:avLst/>
          </a:prstGeom>
          <a:noFill/>
        </p:spPr>
        <p:txBody>
          <a:bodyPr wrap="none" rtlCol="0">
            <a:spAutoFit/>
          </a:bodyPr>
          <a:lstStyle/>
          <a:p>
            <a:r>
              <a:rPr lang="en-US" altLang="zh-CN" dirty="0">
                <a:solidFill>
                  <a:srgbClr val="FF0000"/>
                </a:solidFill>
              </a:rPr>
              <a:t>Stable point</a:t>
            </a:r>
            <a:endParaRPr lang="zh-CN" altLang="en-US" dirty="0">
              <a:solidFill>
                <a:srgbClr val="FF0000"/>
              </a:solidFill>
            </a:endParaRPr>
          </a:p>
        </p:txBody>
      </p:sp>
    </p:spTree>
    <p:extLst>
      <p:ext uri="{BB962C8B-B14F-4D97-AF65-F5344CB8AC3E}">
        <p14:creationId xmlns:p14="http://schemas.microsoft.com/office/powerpoint/2010/main" val="2389849510"/>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67BB2A5-FF05-4C11-BC64-326A8739A4D9}"/>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600" dirty="0">
                <a:solidFill>
                  <a:schemeClr val="accent1">
                    <a:lumMod val="75000"/>
                  </a:schemeClr>
                </a:solidFill>
              </a:rPr>
              <a:t>ODEs solvers for nonlinear / chaotic analysis (2)</a:t>
            </a:r>
          </a:p>
        </p:txBody>
      </p:sp>
      <p:sp>
        <p:nvSpPr>
          <p:cNvPr id="12" name="矩形 11">
            <a:extLst>
              <a:ext uri="{FF2B5EF4-FFF2-40B4-BE49-F238E27FC236}">
                <a16:creationId xmlns:a16="http://schemas.microsoft.com/office/drawing/2014/main" id="{ABA53857-023E-40E6-A2AD-B287922E1F50}"/>
              </a:ext>
            </a:extLst>
          </p:cNvPr>
          <p:cNvSpPr/>
          <p:nvPr/>
        </p:nvSpPr>
        <p:spPr>
          <a:xfrm>
            <a:off x="838200" y="1055264"/>
            <a:ext cx="8346141" cy="369332"/>
          </a:xfrm>
          <a:prstGeom prst="rect">
            <a:avLst/>
          </a:prstGeom>
        </p:spPr>
        <p:txBody>
          <a:bodyPr wrap="square">
            <a:spAutoFit/>
          </a:bodyPr>
          <a:lstStyle/>
          <a:p>
            <a:r>
              <a:rPr lang="en-US" altLang="zh-CN" dirty="0"/>
              <a:t>For a </a:t>
            </a:r>
            <a:r>
              <a:rPr lang="en-US" altLang="zh-CN" b="1" dirty="0"/>
              <a:t>nonlinear</a:t>
            </a:r>
            <a:r>
              <a:rPr lang="en-US" altLang="zh-CN" dirty="0"/>
              <a:t> oscillator with driving force, we can calculate the trajectory.</a:t>
            </a:r>
            <a:endParaRPr lang="zh-CN" altLang="en-US" dirty="0"/>
          </a:p>
        </p:txBody>
      </p:sp>
      <p:pic>
        <p:nvPicPr>
          <p:cNvPr id="14" name="图形 13" descr="无穷大">
            <a:hlinkClick r:id="rId2" action="ppaction://hlinksldjump"/>
            <a:extLst>
              <a:ext uri="{FF2B5EF4-FFF2-40B4-BE49-F238E27FC236}">
                <a16:creationId xmlns:a16="http://schemas.microsoft.com/office/drawing/2014/main" id="{36CE8A28-E96C-4562-9BBA-083E2A770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6132" y="0"/>
            <a:ext cx="914400" cy="914400"/>
          </a:xfrm>
          <a:prstGeom prst="rect">
            <a:avLst/>
          </a:prstGeom>
        </p:spPr>
      </p:pic>
      <p:pic>
        <p:nvPicPr>
          <p:cNvPr id="4" name="图片 3" descr="社交网络的地图&#10;&#10;描述已自动生成">
            <a:extLst>
              <a:ext uri="{FF2B5EF4-FFF2-40B4-BE49-F238E27FC236}">
                <a16:creationId xmlns:a16="http://schemas.microsoft.com/office/drawing/2014/main" id="{593C3340-DFCA-4066-8DC2-4416594321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988" y="1523996"/>
            <a:ext cx="11430023" cy="3810008"/>
          </a:xfrm>
          <a:prstGeom prst="rect">
            <a:avLst/>
          </a:prstGeom>
        </p:spPr>
      </p:pic>
      <p:pic>
        <p:nvPicPr>
          <p:cNvPr id="6" name="图片 5" descr="地图上有字&#10;&#10;描述已自动生成">
            <a:extLst>
              <a:ext uri="{FF2B5EF4-FFF2-40B4-BE49-F238E27FC236}">
                <a16:creationId xmlns:a16="http://schemas.microsoft.com/office/drawing/2014/main" id="{4EDBDA54-2379-426A-9953-E0AC010626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987" y="1523996"/>
            <a:ext cx="11430023" cy="3810008"/>
          </a:xfrm>
          <a:prstGeom prst="rect">
            <a:avLst/>
          </a:prstGeom>
        </p:spPr>
      </p:pic>
      <p:sp>
        <p:nvSpPr>
          <p:cNvPr id="7" name="椭圆 6">
            <a:extLst>
              <a:ext uri="{FF2B5EF4-FFF2-40B4-BE49-F238E27FC236}">
                <a16:creationId xmlns:a16="http://schemas.microsoft.com/office/drawing/2014/main" id="{AE0CC831-B7E6-499D-B892-1BD2489CCD72}"/>
              </a:ext>
            </a:extLst>
          </p:cNvPr>
          <p:cNvSpPr/>
          <p:nvPr/>
        </p:nvSpPr>
        <p:spPr>
          <a:xfrm>
            <a:off x="8281744" y="3668507"/>
            <a:ext cx="252693" cy="25917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254E14E-F2DA-4848-A490-CD26987BE2CA}"/>
              </a:ext>
            </a:extLst>
          </p:cNvPr>
          <p:cNvSpPr txBox="1"/>
          <p:nvPr/>
        </p:nvSpPr>
        <p:spPr>
          <a:xfrm>
            <a:off x="10549160" y="3613427"/>
            <a:ext cx="1293944" cy="369332"/>
          </a:xfrm>
          <a:prstGeom prst="rect">
            <a:avLst/>
          </a:prstGeom>
          <a:noFill/>
        </p:spPr>
        <p:txBody>
          <a:bodyPr wrap="none" rtlCol="0">
            <a:spAutoFit/>
          </a:bodyPr>
          <a:lstStyle/>
          <a:p>
            <a:r>
              <a:rPr lang="en-US" altLang="zh-CN" dirty="0">
                <a:solidFill>
                  <a:srgbClr val="FF0000"/>
                </a:solidFill>
              </a:rPr>
              <a:t>Stable point</a:t>
            </a:r>
            <a:endParaRPr lang="zh-CN" altLang="en-US" dirty="0">
              <a:solidFill>
                <a:srgbClr val="FF0000"/>
              </a:solidFill>
            </a:endParaRPr>
          </a:p>
        </p:txBody>
      </p:sp>
    </p:spTree>
    <p:extLst>
      <p:ext uri="{BB962C8B-B14F-4D97-AF65-F5344CB8AC3E}">
        <p14:creationId xmlns:p14="http://schemas.microsoft.com/office/powerpoint/2010/main" val="3262254283"/>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67BB2A5-FF05-4C11-BC64-326A8739A4D9}"/>
              </a:ext>
            </a:extLst>
          </p:cNvPr>
          <p:cNvSpPr txBox="1">
            <a:spLocks/>
          </p:cNvSpPr>
          <p:nvPr/>
        </p:nvSpPr>
        <p:spPr>
          <a:xfrm>
            <a:off x="838200" y="1"/>
            <a:ext cx="10515600" cy="942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3600" dirty="0">
                <a:solidFill>
                  <a:schemeClr val="accent1">
                    <a:lumMod val="75000"/>
                  </a:schemeClr>
                </a:solidFill>
              </a:rPr>
              <a:t>ODEs solvers for nonlinear / chaotic analysis (1)</a:t>
            </a:r>
          </a:p>
        </p:txBody>
      </p:sp>
      <p:sp>
        <p:nvSpPr>
          <p:cNvPr id="12" name="矩形 11">
            <a:extLst>
              <a:ext uri="{FF2B5EF4-FFF2-40B4-BE49-F238E27FC236}">
                <a16:creationId xmlns:a16="http://schemas.microsoft.com/office/drawing/2014/main" id="{ABA53857-023E-40E6-A2AD-B287922E1F50}"/>
              </a:ext>
            </a:extLst>
          </p:cNvPr>
          <p:cNvSpPr/>
          <p:nvPr/>
        </p:nvSpPr>
        <p:spPr>
          <a:xfrm>
            <a:off x="838200" y="1055264"/>
            <a:ext cx="8346141" cy="646331"/>
          </a:xfrm>
          <a:prstGeom prst="rect">
            <a:avLst/>
          </a:prstGeom>
        </p:spPr>
        <p:txBody>
          <a:bodyPr wrap="square">
            <a:spAutoFit/>
          </a:bodyPr>
          <a:lstStyle/>
          <a:p>
            <a:r>
              <a:rPr lang="en-US" altLang="zh-CN" dirty="0"/>
              <a:t>For a </a:t>
            </a:r>
            <a:r>
              <a:rPr lang="en-US" altLang="zh-CN" b="1" dirty="0"/>
              <a:t>chaotic</a:t>
            </a:r>
            <a:r>
              <a:rPr lang="en-US" altLang="zh-CN" dirty="0"/>
              <a:t> oscillator with driving force, we can calculate the trajectory that depends on initial conditions.</a:t>
            </a:r>
            <a:endParaRPr lang="zh-CN" altLang="en-US" dirty="0"/>
          </a:p>
        </p:txBody>
      </p:sp>
      <p:pic>
        <p:nvPicPr>
          <p:cNvPr id="14" name="图形 13" descr="无穷大">
            <a:hlinkClick r:id="rId2" action="ppaction://hlinksldjump"/>
            <a:extLst>
              <a:ext uri="{FF2B5EF4-FFF2-40B4-BE49-F238E27FC236}">
                <a16:creationId xmlns:a16="http://schemas.microsoft.com/office/drawing/2014/main" id="{36CE8A28-E96C-4562-9BBA-083E2A770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6132" y="0"/>
            <a:ext cx="914400" cy="914400"/>
          </a:xfrm>
          <a:prstGeom prst="rect">
            <a:avLst/>
          </a:prstGeom>
        </p:spPr>
      </p:pic>
      <p:pic>
        <p:nvPicPr>
          <p:cNvPr id="3" name="图片 2" descr="地图上有字&#10;&#10;描述已自动生成">
            <a:extLst>
              <a:ext uri="{FF2B5EF4-FFF2-40B4-BE49-F238E27FC236}">
                <a16:creationId xmlns:a16="http://schemas.microsoft.com/office/drawing/2014/main" id="{0FE859E4-B63D-4FF0-869E-3AE4E82C7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988" y="2499204"/>
            <a:ext cx="11430023" cy="3810008"/>
          </a:xfrm>
          <a:prstGeom prst="rect">
            <a:avLst/>
          </a:prstGeom>
        </p:spPr>
      </p:pic>
      <p:pic>
        <p:nvPicPr>
          <p:cNvPr id="7" name="图片 6" descr="地图上有字&#10;&#10;描述已自动生成">
            <a:extLst>
              <a:ext uri="{FF2B5EF4-FFF2-40B4-BE49-F238E27FC236}">
                <a16:creationId xmlns:a16="http://schemas.microsoft.com/office/drawing/2014/main" id="{BDA4DB55-1FBE-4D5D-9454-3696754308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2245212"/>
            <a:ext cx="12192000" cy="4064000"/>
          </a:xfrm>
          <a:prstGeom prst="rect">
            <a:avLst/>
          </a:prstGeom>
        </p:spPr>
      </p:pic>
    </p:spTree>
    <p:extLst>
      <p:ext uri="{BB962C8B-B14F-4D97-AF65-F5344CB8AC3E}">
        <p14:creationId xmlns:p14="http://schemas.microsoft.com/office/powerpoint/2010/main" val="3552723441"/>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6027E-EBA2-481B-B3B5-C7E805E89341}"/>
              </a:ext>
            </a:extLst>
          </p:cNvPr>
          <p:cNvSpPr>
            <a:spLocks noGrp="1"/>
          </p:cNvSpPr>
          <p:nvPr>
            <p:ph type="title"/>
          </p:nvPr>
        </p:nvSpPr>
        <p:spPr>
          <a:xfrm>
            <a:off x="838200" y="1"/>
            <a:ext cx="10515600" cy="763480"/>
          </a:xfrm>
        </p:spPr>
        <p:txBody>
          <a:bodyPr>
            <a:normAutofit/>
          </a:bodyPr>
          <a:lstStyle/>
          <a:p>
            <a:r>
              <a:rPr lang="en-US" altLang="zh-CN" sz="3600" dirty="0">
                <a:solidFill>
                  <a:schemeClr val="accent1">
                    <a:lumMod val="75000"/>
                  </a:schemeClr>
                </a:solidFill>
              </a:rPr>
              <a:t>What we can make use of dissipative coupling?</a:t>
            </a:r>
            <a:endParaRPr lang="zh-CN" altLang="en-US" sz="3600" dirty="0">
              <a:solidFill>
                <a:schemeClr val="accent1">
                  <a:lumMod val="75000"/>
                </a:schemeClr>
              </a:solidFill>
            </a:endParaRPr>
          </a:p>
        </p:txBody>
      </p:sp>
      <p:sp>
        <p:nvSpPr>
          <p:cNvPr id="13" name="矩形 12">
            <a:extLst>
              <a:ext uri="{FF2B5EF4-FFF2-40B4-BE49-F238E27FC236}">
                <a16:creationId xmlns:a16="http://schemas.microsoft.com/office/drawing/2014/main" id="{E499F5B1-E6D1-464E-B9A5-FC24428AC04C}"/>
              </a:ext>
            </a:extLst>
          </p:cNvPr>
          <p:cNvSpPr/>
          <p:nvPr/>
        </p:nvSpPr>
        <p:spPr>
          <a:xfrm>
            <a:off x="7271067" y="6202376"/>
            <a:ext cx="3339376" cy="276999"/>
          </a:xfrm>
          <a:prstGeom prst="rect">
            <a:avLst/>
          </a:prstGeom>
        </p:spPr>
        <p:txBody>
          <a:bodyPr wrap="none">
            <a:spAutoFit/>
          </a:bodyPr>
          <a:lstStyle/>
          <a:p>
            <a:r>
              <a:rPr lang="en-US" altLang="zh-CN" sz="1200" i="1" dirty="0">
                <a:solidFill>
                  <a:srgbClr val="222222"/>
                </a:solidFill>
                <a:latin typeface="Arial" panose="020B0604020202020204" pitchFamily="34" charset="0"/>
              </a:rPr>
              <a:t>Physical review letters</a:t>
            </a:r>
            <a:r>
              <a:rPr lang="en-US" altLang="zh-CN" sz="1200" dirty="0">
                <a:solidFill>
                  <a:srgbClr val="222222"/>
                </a:solidFill>
                <a:latin typeface="Arial" panose="020B0604020202020204" pitchFamily="34" charset="0"/>
              </a:rPr>
              <a:t> 123.12 (2019): 127202.</a:t>
            </a:r>
            <a:endParaRPr lang="zh-CN" altLang="en-US" sz="1200" dirty="0"/>
          </a:p>
        </p:txBody>
      </p:sp>
      <p:grpSp>
        <p:nvGrpSpPr>
          <p:cNvPr id="16" name="组合 15">
            <a:extLst>
              <a:ext uri="{FF2B5EF4-FFF2-40B4-BE49-F238E27FC236}">
                <a16:creationId xmlns:a16="http://schemas.microsoft.com/office/drawing/2014/main" id="{A7B8ACD0-8B76-44ED-83FA-7A9691D5D74B}"/>
              </a:ext>
            </a:extLst>
          </p:cNvPr>
          <p:cNvGrpSpPr/>
          <p:nvPr/>
        </p:nvGrpSpPr>
        <p:grpSpPr>
          <a:xfrm>
            <a:off x="6529770" y="4299286"/>
            <a:ext cx="4256598" cy="1802945"/>
            <a:chOff x="6440994" y="4325919"/>
            <a:chExt cx="4256598" cy="1802945"/>
          </a:xfrm>
        </p:grpSpPr>
        <p:grpSp>
          <p:nvGrpSpPr>
            <p:cNvPr id="12" name="组合 11">
              <a:extLst>
                <a:ext uri="{FF2B5EF4-FFF2-40B4-BE49-F238E27FC236}">
                  <a16:creationId xmlns:a16="http://schemas.microsoft.com/office/drawing/2014/main" id="{9B40329E-161E-4C2A-835C-1A9B3A414710}"/>
                </a:ext>
              </a:extLst>
            </p:cNvPr>
            <p:cNvGrpSpPr/>
            <p:nvPr/>
          </p:nvGrpSpPr>
          <p:grpSpPr>
            <a:xfrm>
              <a:off x="6440994" y="4325919"/>
              <a:ext cx="4256598" cy="1802945"/>
              <a:chOff x="6414361" y="4538983"/>
              <a:chExt cx="4256598" cy="1802945"/>
            </a:xfrm>
          </p:grpSpPr>
          <p:pic>
            <p:nvPicPr>
              <p:cNvPr id="10" name="图片 9">
                <a:extLst>
                  <a:ext uri="{FF2B5EF4-FFF2-40B4-BE49-F238E27FC236}">
                    <a16:creationId xmlns:a16="http://schemas.microsoft.com/office/drawing/2014/main" id="{75CC9BCB-E5A5-48B2-A7D8-B19C851DF55E}"/>
                  </a:ext>
                </a:extLst>
              </p:cNvPr>
              <p:cNvPicPr>
                <a:picLocks noChangeAspect="1"/>
              </p:cNvPicPr>
              <p:nvPr/>
            </p:nvPicPr>
            <p:blipFill>
              <a:blip r:embed="rId3"/>
              <a:stretch>
                <a:fillRect/>
              </a:stretch>
            </p:blipFill>
            <p:spPr>
              <a:xfrm>
                <a:off x="7747269" y="4538983"/>
                <a:ext cx="1804743" cy="777428"/>
              </a:xfrm>
              <a:prstGeom prst="rect">
                <a:avLst/>
              </a:prstGeom>
            </p:spPr>
          </p:pic>
          <p:pic>
            <p:nvPicPr>
              <p:cNvPr id="11" name="图片 10">
                <a:extLst>
                  <a:ext uri="{FF2B5EF4-FFF2-40B4-BE49-F238E27FC236}">
                    <a16:creationId xmlns:a16="http://schemas.microsoft.com/office/drawing/2014/main" id="{97188770-3E2B-4BF1-9E1A-B07B3046A6CD}"/>
                  </a:ext>
                </a:extLst>
              </p:cNvPr>
              <p:cNvPicPr>
                <a:picLocks noChangeAspect="1"/>
              </p:cNvPicPr>
              <p:nvPr/>
            </p:nvPicPr>
            <p:blipFill>
              <a:blip r:embed="rId4"/>
              <a:stretch>
                <a:fillRect/>
              </a:stretch>
            </p:blipFill>
            <p:spPr>
              <a:xfrm>
                <a:off x="6414361" y="5316411"/>
                <a:ext cx="4256598" cy="1025517"/>
              </a:xfrm>
              <a:prstGeom prst="rect">
                <a:avLst/>
              </a:prstGeom>
            </p:spPr>
          </p:pic>
        </p:grpSp>
        <p:sp>
          <p:nvSpPr>
            <p:cNvPr id="14" name="矩形 13">
              <a:extLst>
                <a:ext uri="{FF2B5EF4-FFF2-40B4-BE49-F238E27FC236}">
                  <a16:creationId xmlns:a16="http://schemas.microsoft.com/office/drawing/2014/main" id="{BD44D21F-B31C-43A1-BC43-DB3C34559C53}"/>
                </a:ext>
              </a:extLst>
            </p:cNvPr>
            <p:cNvSpPr/>
            <p:nvPr/>
          </p:nvSpPr>
          <p:spPr>
            <a:xfrm>
              <a:off x="6440994" y="5103347"/>
              <a:ext cx="288280" cy="249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1FE2775-8C96-4FF9-9359-A4AA98222580}"/>
                </a:ext>
              </a:extLst>
            </p:cNvPr>
            <p:cNvSpPr/>
            <p:nvPr/>
          </p:nvSpPr>
          <p:spPr>
            <a:xfrm>
              <a:off x="8489058" y="5103347"/>
              <a:ext cx="288280" cy="249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BBFAFCDC-49AE-462D-AEC0-002EE908DECC}"/>
              </a:ext>
            </a:extLst>
          </p:cNvPr>
          <p:cNvSpPr txBox="1"/>
          <p:nvPr/>
        </p:nvSpPr>
        <p:spPr>
          <a:xfrm>
            <a:off x="6914795" y="3864732"/>
            <a:ext cx="3871573" cy="369332"/>
          </a:xfrm>
          <a:prstGeom prst="rect">
            <a:avLst/>
          </a:prstGeom>
          <a:noFill/>
        </p:spPr>
        <p:txBody>
          <a:bodyPr wrap="none" rtlCol="0">
            <a:spAutoFit/>
          </a:bodyPr>
          <a:lstStyle/>
          <a:p>
            <a:r>
              <a:rPr lang="en-US" altLang="zh-CN" dirty="0"/>
              <a:t>Nonreciprocal microwave transmission</a:t>
            </a:r>
            <a:endParaRPr lang="zh-CN" altLang="en-US" dirty="0"/>
          </a:p>
        </p:txBody>
      </p:sp>
      <p:sp>
        <p:nvSpPr>
          <p:cNvPr id="23" name="文本框 22">
            <a:extLst>
              <a:ext uri="{FF2B5EF4-FFF2-40B4-BE49-F238E27FC236}">
                <a16:creationId xmlns:a16="http://schemas.microsoft.com/office/drawing/2014/main" id="{D33FFAA7-EF8D-406C-A4D6-6D18137B4F70}"/>
              </a:ext>
            </a:extLst>
          </p:cNvPr>
          <p:cNvSpPr txBox="1"/>
          <p:nvPr/>
        </p:nvSpPr>
        <p:spPr>
          <a:xfrm>
            <a:off x="938831" y="2880582"/>
            <a:ext cx="3997633" cy="369332"/>
          </a:xfrm>
          <a:prstGeom prst="rect">
            <a:avLst/>
          </a:prstGeom>
          <a:noFill/>
        </p:spPr>
        <p:txBody>
          <a:bodyPr wrap="none" rtlCol="0">
            <a:spAutoFit/>
          </a:bodyPr>
          <a:lstStyle/>
          <a:p>
            <a:r>
              <a:rPr lang="en-US" altLang="zh-CN" dirty="0"/>
              <a:t>On-chip level attraction with planar YIG</a:t>
            </a:r>
            <a:endParaRPr lang="zh-CN" altLang="en-US" dirty="0"/>
          </a:p>
        </p:txBody>
      </p:sp>
      <p:sp>
        <p:nvSpPr>
          <p:cNvPr id="24" name="矩形 23">
            <a:extLst>
              <a:ext uri="{FF2B5EF4-FFF2-40B4-BE49-F238E27FC236}">
                <a16:creationId xmlns:a16="http://schemas.microsoft.com/office/drawing/2014/main" id="{CB45D5B1-3AF9-4770-BA90-DCBCB8427688}"/>
              </a:ext>
            </a:extLst>
          </p:cNvPr>
          <p:cNvSpPr/>
          <p:nvPr/>
        </p:nvSpPr>
        <p:spPr>
          <a:xfrm>
            <a:off x="1210284" y="6202376"/>
            <a:ext cx="3303020" cy="276999"/>
          </a:xfrm>
          <a:prstGeom prst="rect">
            <a:avLst/>
          </a:prstGeom>
        </p:spPr>
        <p:txBody>
          <a:bodyPr wrap="none">
            <a:spAutoFit/>
          </a:bodyPr>
          <a:lstStyle/>
          <a:p>
            <a:r>
              <a:rPr lang="en-US" altLang="zh-CN" sz="1200" i="1" dirty="0">
                <a:solidFill>
                  <a:srgbClr val="222222"/>
                </a:solidFill>
                <a:latin typeface="Arial" panose="020B0604020202020204" pitchFamily="34" charset="0"/>
              </a:rPr>
              <a:t>Physical Review Applied</a:t>
            </a:r>
            <a:r>
              <a:rPr lang="en-US" altLang="zh-CN" sz="1200" dirty="0">
                <a:solidFill>
                  <a:srgbClr val="222222"/>
                </a:solidFill>
                <a:latin typeface="Arial" panose="020B0604020202020204" pitchFamily="34" charset="0"/>
              </a:rPr>
              <a:t> 11.5 (2019): 054023.</a:t>
            </a:r>
            <a:endParaRPr lang="zh-CN" altLang="en-US" sz="1200" dirty="0"/>
          </a:p>
        </p:txBody>
      </p:sp>
      <p:sp>
        <p:nvSpPr>
          <p:cNvPr id="25" name="文本框 24">
            <a:extLst>
              <a:ext uri="{FF2B5EF4-FFF2-40B4-BE49-F238E27FC236}">
                <a16:creationId xmlns:a16="http://schemas.microsoft.com/office/drawing/2014/main" id="{91407A77-6813-4208-9798-51DAF5F63E40}"/>
              </a:ext>
            </a:extLst>
          </p:cNvPr>
          <p:cNvSpPr txBox="1"/>
          <p:nvPr/>
        </p:nvSpPr>
        <p:spPr>
          <a:xfrm>
            <a:off x="900359" y="3880323"/>
            <a:ext cx="3922869" cy="369332"/>
          </a:xfrm>
          <a:prstGeom prst="rect">
            <a:avLst/>
          </a:prstGeom>
          <a:noFill/>
        </p:spPr>
        <p:txBody>
          <a:bodyPr wrap="none" rtlCol="0">
            <a:spAutoFit/>
          </a:bodyPr>
          <a:lstStyle/>
          <a:p>
            <a:r>
              <a:rPr lang="en-US" altLang="zh-CN" dirty="0"/>
              <a:t>On-chip device utilizing level attraction</a:t>
            </a:r>
            <a:endParaRPr lang="zh-CN" altLang="en-US" dirty="0"/>
          </a:p>
        </p:txBody>
      </p:sp>
      <p:grpSp>
        <p:nvGrpSpPr>
          <p:cNvPr id="33" name="组合 32">
            <a:extLst>
              <a:ext uri="{FF2B5EF4-FFF2-40B4-BE49-F238E27FC236}">
                <a16:creationId xmlns:a16="http://schemas.microsoft.com/office/drawing/2014/main" id="{C1B03C81-6AEB-453E-9C86-96568186C0A1}"/>
              </a:ext>
            </a:extLst>
          </p:cNvPr>
          <p:cNvGrpSpPr/>
          <p:nvPr/>
        </p:nvGrpSpPr>
        <p:grpSpPr>
          <a:xfrm>
            <a:off x="785947" y="4275384"/>
            <a:ext cx="4151692" cy="1877379"/>
            <a:chOff x="883195" y="4287094"/>
            <a:chExt cx="4151692" cy="1877379"/>
          </a:xfrm>
        </p:grpSpPr>
        <p:grpSp>
          <p:nvGrpSpPr>
            <p:cNvPr id="32" name="组合 31">
              <a:extLst>
                <a:ext uri="{FF2B5EF4-FFF2-40B4-BE49-F238E27FC236}">
                  <a16:creationId xmlns:a16="http://schemas.microsoft.com/office/drawing/2014/main" id="{031E071C-E305-4AE0-80DC-A66C56D4DD1B}"/>
                </a:ext>
              </a:extLst>
            </p:cNvPr>
            <p:cNvGrpSpPr/>
            <p:nvPr/>
          </p:nvGrpSpPr>
          <p:grpSpPr>
            <a:xfrm>
              <a:off x="2257749" y="4287094"/>
              <a:ext cx="2777138" cy="1877379"/>
              <a:chOff x="2257749" y="4287094"/>
              <a:chExt cx="2777138" cy="1877379"/>
            </a:xfrm>
          </p:grpSpPr>
          <p:pic>
            <p:nvPicPr>
              <p:cNvPr id="29" name="图片 28">
                <a:extLst>
                  <a:ext uri="{FF2B5EF4-FFF2-40B4-BE49-F238E27FC236}">
                    <a16:creationId xmlns:a16="http://schemas.microsoft.com/office/drawing/2014/main" id="{470DE763-6099-4CA4-9E32-00A3C16F5A75}"/>
                  </a:ext>
                </a:extLst>
              </p:cNvPr>
              <p:cNvPicPr>
                <a:picLocks noChangeAspect="1"/>
              </p:cNvPicPr>
              <p:nvPr/>
            </p:nvPicPr>
            <p:blipFill>
              <a:blip r:embed="rId5"/>
              <a:stretch>
                <a:fillRect/>
              </a:stretch>
            </p:blipFill>
            <p:spPr>
              <a:xfrm>
                <a:off x="2257749" y="4287094"/>
                <a:ext cx="2777138" cy="1877379"/>
              </a:xfrm>
              <a:prstGeom prst="rect">
                <a:avLst/>
              </a:prstGeom>
            </p:spPr>
          </p:pic>
          <p:sp>
            <p:nvSpPr>
              <p:cNvPr id="31" name="矩形 30">
                <a:extLst>
                  <a:ext uri="{FF2B5EF4-FFF2-40B4-BE49-F238E27FC236}">
                    <a16:creationId xmlns:a16="http://schemas.microsoft.com/office/drawing/2014/main" id="{6F5E2864-A62A-4F44-BED1-368789096A86}"/>
                  </a:ext>
                </a:extLst>
              </p:cNvPr>
              <p:cNvSpPr/>
              <p:nvPr/>
            </p:nvSpPr>
            <p:spPr>
              <a:xfrm>
                <a:off x="2406788" y="4296531"/>
                <a:ext cx="288280" cy="249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B3993029-9843-4290-B8E1-C3BFEB872E5C}"/>
                </a:ext>
              </a:extLst>
            </p:cNvPr>
            <p:cNvGrpSpPr/>
            <p:nvPr/>
          </p:nvGrpSpPr>
          <p:grpSpPr>
            <a:xfrm>
              <a:off x="883195" y="4624015"/>
              <a:ext cx="1490078" cy="1203538"/>
              <a:chOff x="1737512" y="4299286"/>
              <a:chExt cx="2165362" cy="1748966"/>
            </a:xfrm>
          </p:grpSpPr>
          <p:pic>
            <p:nvPicPr>
              <p:cNvPr id="26" name="图片 25">
                <a:extLst>
                  <a:ext uri="{FF2B5EF4-FFF2-40B4-BE49-F238E27FC236}">
                    <a16:creationId xmlns:a16="http://schemas.microsoft.com/office/drawing/2014/main" id="{A1BB1394-8518-4CA6-B689-145B5B3DE617}"/>
                  </a:ext>
                </a:extLst>
              </p:cNvPr>
              <p:cNvPicPr>
                <a:picLocks noChangeAspect="1"/>
              </p:cNvPicPr>
              <p:nvPr/>
            </p:nvPicPr>
            <p:blipFill>
              <a:blip r:embed="rId6"/>
              <a:stretch>
                <a:fillRect/>
              </a:stretch>
            </p:blipFill>
            <p:spPr>
              <a:xfrm>
                <a:off x="1737512" y="4299286"/>
                <a:ext cx="2129852" cy="1748966"/>
              </a:xfrm>
              <a:prstGeom prst="rect">
                <a:avLst/>
              </a:prstGeom>
            </p:spPr>
          </p:pic>
          <p:sp>
            <p:nvSpPr>
              <p:cNvPr id="27" name="矩形 26">
                <a:extLst>
                  <a:ext uri="{FF2B5EF4-FFF2-40B4-BE49-F238E27FC236}">
                    <a16:creationId xmlns:a16="http://schemas.microsoft.com/office/drawing/2014/main" id="{FED970E7-D96D-4E81-A871-6146C56C4A12}"/>
                  </a:ext>
                </a:extLst>
              </p:cNvPr>
              <p:cNvSpPr/>
              <p:nvPr/>
            </p:nvSpPr>
            <p:spPr>
              <a:xfrm>
                <a:off x="3614594" y="4308164"/>
                <a:ext cx="288280" cy="249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灯片编号占位符 33">
            <a:extLst>
              <a:ext uri="{FF2B5EF4-FFF2-40B4-BE49-F238E27FC236}">
                <a16:creationId xmlns:a16="http://schemas.microsoft.com/office/drawing/2014/main" id="{B985D765-649E-4341-B5A6-2ABEA243A587}"/>
              </a:ext>
            </a:extLst>
          </p:cNvPr>
          <p:cNvSpPr>
            <a:spLocks noGrp="1"/>
          </p:cNvSpPr>
          <p:nvPr>
            <p:ph type="sldNum" sz="quarter" idx="12"/>
          </p:nvPr>
        </p:nvSpPr>
        <p:spPr/>
        <p:txBody>
          <a:bodyPr/>
          <a:lstStyle/>
          <a:p>
            <a:fld id="{226588B9-BE96-4B53-82A0-C3A41FD8C8B0}" type="slidenum">
              <a:rPr lang="zh-CN" altLang="en-US" smtClean="0"/>
              <a:t>5</a:t>
            </a:fld>
            <a:endParaRPr lang="zh-CN" altLang="en-US"/>
          </a:p>
        </p:txBody>
      </p:sp>
      <p:sp>
        <p:nvSpPr>
          <p:cNvPr id="3" name="页脚占位符 2">
            <a:extLst>
              <a:ext uri="{FF2B5EF4-FFF2-40B4-BE49-F238E27FC236}">
                <a16:creationId xmlns:a16="http://schemas.microsoft.com/office/drawing/2014/main" id="{0DF8A9C1-D5DA-4767-8493-68D5375E173E}"/>
              </a:ext>
            </a:extLst>
          </p:cNvPr>
          <p:cNvSpPr>
            <a:spLocks noGrp="1"/>
          </p:cNvSpPr>
          <p:nvPr>
            <p:ph type="ftr" sz="quarter" idx="11"/>
          </p:nvPr>
        </p:nvSpPr>
        <p:spPr/>
        <p:txBody>
          <a:bodyPr/>
          <a:lstStyle/>
          <a:p>
            <a:r>
              <a:rPr lang="en-US" altLang="zh-CN" dirty="0"/>
              <a:t>2. Introduction to dissipative coupling</a:t>
            </a:r>
          </a:p>
        </p:txBody>
      </p:sp>
      <p:sp>
        <p:nvSpPr>
          <p:cNvPr id="37" name="文本框 36">
            <a:extLst>
              <a:ext uri="{FF2B5EF4-FFF2-40B4-BE49-F238E27FC236}">
                <a16:creationId xmlns:a16="http://schemas.microsoft.com/office/drawing/2014/main" id="{7594D5CF-0E3A-4F26-8B20-66E3D9259B0B}"/>
              </a:ext>
            </a:extLst>
          </p:cNvPr>
          <p:cNvSpPr txBox="1"/>
          <p:nvPr/>
        </p:nvSpPr>
        <p:spPr>
          <a:xfrm>
            <a:off x="6914794" y="2868246"/>
            <a:ext cx="3871573" cy="369332"/>
          </a:xfrm>
          <a:prstGeom prst="rect">
            <a:avLst/>
          </a:prstGeom>
          <a:noFill/>
        </p:spPr>
        <p:txBody>
          <a:bodyPr wrap="square" rtlCol="0">
            <a:spAutoFit/>
          </a:bodyPr>
          <a:lstStyle/>
          <a:p>
            <a:r>
              <a:rPr lang="en-US" altLang="zh-CN" dirty="0"/>
              <a:t>Linewidth control use level merging</a:t>
            </a:r>
            <a:endParaRPr lang="zh-CN" altLang="en-US" dirty="0"/>
          </a:p>
        </p:txBody>
      </p:sp>
      <p:grpSp>
        <p:nvGrpSpPr>
          <p:cNvPr id="6" name="组合 5">
            <a:extLst>
              <a:ext uri="{FF2B5EF4-FFF2-40B4-BE49-F238E27FC236}">
                <a16:creationId xmlns:a16="http://schemas.microsoft.com/office/drawing/2014/main" id="{29E7F369-F693-4247-BB16-7C14F8BDC4D2}"/>
              </a:ext>
            </a:extLst>
          </p:cNvPr>
          <p:cNvGrpSpPr/>
          <p:nvPr/>
        </p:nvGrpSpPr>
        <p:grpSpPr>
          <a:xfrm>
            <a:off x="838200" y="1083447"/>
            <a:ext cx="4503574" cy="1594631"/>
            <a:chOff x="838200" y="1083447"/>
            <a:chExt cx="4503574" cy="1594631"/>
          </a:xfrm>
        </p:grpSpPr>
        <p:pic>
          <p:nvPicPr>
            <p:cNvPr id="4" name="图片 3">
              <a:extLst>
                <a:ext uri="{FF2B5EF4-FFF2-40B4-BE49-F238E27FC236}">
                  <a16:creationId xmlns:a16="http://schemas.microsoft.com/office/drawing/2014/main" id="{C060A90A-4640-40BC-B5F8-FD904BC01A76}"/>
                </a:ext>
              </a:extLst>
            </p:cNvPr>
            <p:cNvPicPr>
              <a:picLocks noChangeAspect="1"/>
            </p:cNvPicPr>
            <p:nvPr/>
          </p:nvPicPr>
          <p:blipFill rotWithShape="1">
            <a:blip r:embed="rId7"/>
            <a:srcRect l="5176" t="12216" b="19970"/>
            <a:stretch/>
          </p:blipFill>
          <p:spPr>
            <a:xfrm>
              <a:off x="838200" y="1166551"/>
              <a:ext cx="2157875" cy="1298546"/>
            </a:xfrm>
            <a:prstGeom prst="rect">
              <a:avLst/>
            </a:prstGeom>
          </p:spPr>
        </p:pic>
        <p:pic>
          <p:nvPicPr>
            <p:cNvPr id="5" name="图片 4">
              <a:extLst>
                <a:ext uri="{FF2B5EF4-FFF2-40B4-BE49-F238E27FC236}">
                  <a16:creationId xmlns:a16="http://schemas.microsoft.com/office/drawing/2014/main" id="{17AAE62A-9C41-4F54-A068-AD804D2B2142}"/>
                </a:ext>
              </a:extLst>
            </p:cNvPr>
            <p:cNvPicPr>
              <a:picLocks noChangeAspect="1"/>
            </p:cNvPicPr>
            <p:nvPr/>
          </p:nvPicPr>
          <p:blipFill>
            <a:blip r:embed="rId8"/>
            <a:stretch>
              <a:fillRect/>
            </a:stretch>
          </p:blipFill>
          <p:spPr>
            <a:xfrm>
              <a:off x="2996075" y="1083447"/>
              <a:ext cx="2345699" cy="1594631"/>
            </a:xfrm>
            <a:prstGeom prst="rect">
              <a:avLst/>
            </a:prstGeom>
          </p:spPr>
        </p:pic>
      </p:grpSp>
      <p:sp>
        <p:nvSpPr>
          <p:cNvPr id="7" name="矩形 6">
            <a:extLst>
              <a:ext uri="{FF2B5EF4-FFF2-40B4-BE49-F238E27FC236}">
                <a16:creationId xmlns:a16="http://schemas.microsoft.com/office/drawing/2014/main" id="{C2AB2B62-EAE5-43C8-8FAD-BA470D5ED258}"/>
              </a:ext>
            </a:extLst>
          </p:cNvPr>
          <p:cNvSpPr/>
          <p:nvPr/>
        </p:nvSpPr>
        <p:spPr>
          <a:xfrm>
            <a:off x="2077647" y="879860"/>
            <a:ext cx="2956712" cy="276999"/>
          </a:xfrm>
          <a:prstGeom prst="rect">
            <a:avLst/>
          </a:prstGeom>
        </p:spPr>
        <p:txBody>
          <a:bodyPr wrap="square">
            <a:spAutoFit/>
          </a:bodyPr>
          <a:lstStyle/>
          <a:p>
            <a:r>
              <a:rPr lang="en-US" altLang="zh-CN" sz="1200" i="1" dirty="0">
                <a:solidFill>
                  <a:srgbClr val="222222"/>
                </a:solidFill>
                <a:latin typeface="Arial" panose="020B0604020202020204" pitchFamily="34" charset="0"/>
              </a:rPr>
              <a:t>Physical Review B</a:t>
            </a:r>
            <a:r>
              <a:rPr lang="en-US" altLang="zh-CN" sz="1200" dirty="0">
                <a:solidFill>
                  <a:srgbClr val="222222"/>
                </a:solidFill>
                <a:latin typeface="Arial" panose="020B0604020202020204" pitchFamily="34" charset="0"/>
              </a:rPr>
              <a:t> 99.13 (2019): 134426.</a:t>
            </a:r>
            <a:endParaRPr lang="zh-CN" altLang="en-US" sz="1200" dirty="0"/>
          </a:p>
        </p:txBody>
      </p:sp>
      <p:grpSp>
        <p:nvGrpSpPr>
          <p:cNvPr id="18" name="组合 17">
            <a:extLst>
              <a:ext uri="{FF2B5EF4-FFF2-40B4-BE49-F238E27FC236}">
                <a16:creationId xmlns:a16="http://schemas.microsoft.com/office/drawing/2014/main" id="{AE565D68-B6F5-4428-8C1F-5EEAA682872D}"/>
              </a:ext>
            </a:extLst>
          </p:cNvPr>
          <p:cNvGrpSpPr/>
          <p:nvPr/>
        </p:nvGrpSpPr>
        <p:grpSpPr>
          <a:xfrm>
            <a:off x="6818050" y="1079472"/>
            <a:ext cx="3647923" cy="1608841"/>
            <a:chOff x="6818050" y="936597"/>
            <a:chExt cx="3647923" cy="1608841"/>
          </a:xfrm>
        </p:grpSpPr>
        <p:pic>
          <p:nvPicPr>
            <p:cNvPr id="8" name="图片 7">
              <a:extLst>
                <a:ext uri="{FF2B5EF4-FFF2-40B4-BE49-F238E27FC236}">
                  <a16:creationId xmlns:a16="http://schemas.microsoft.com/office/drawing/2014/main" id="{7E02953A-B191-477F-9EE9-0EC3513E19C3}"/>
                </a:ext>
              </a:extLst>
            </p:cNvPr>
            <p:cNvPicPr>
              <a:picLocks noChangeAspect="1"/>
            </p:cNvPicPr>
            <p:nvPr/>
          </p:nvPicPr>
          <p:blipFill>
            <a:blip r:embed="rId9"/>
            <a:stretch>
              <a:fillRect/>
            </a:stretch>
          </p:blipFill>
          <p:spPr>
            <a:xfrm>
              <a:off x="6818050" y="950806"/>
              <a:ext cx="1933337" cy="1594632"/>
            </a:xfrm>
            <a:prstGeom prst="rect">
              <a:avLst/>
            </a:prstGeom>
          </p:spPr>
        </p:pic>
        <p:pic>
          <p:nvPicPr>
            <p:cNvPr id="9" name="图片 8">
              <a:extLst>
                <a:ext uri="{FF2B5EF4-FFF2-40B4-BE49-F238E27FC236}">
                  <a16:creationId xmlns:a16="http://schemas.microsoft.com/office/drawing/2014/main" id="{2E9B772D-AF10-4FD5-99F1-6E995D6EA16A}"/>
                </a:ext>
              </a:extLst>
            </p:cNvPr>
            <p:cNvPicPr>
              <a:picLocks noChangeAspect="1"/>
            </p:cNvPicPr>
            <p:nvPr/>
          </p:nvPicPr>
          <p:blipFill rotWithShape="1">
            <a:blip r:embed="rId10"/>
            <a:srcRect r="6186" b="72472"/>
            <a:stretch/>
          </p:blipFill>
          <p:spPr>
            <a:xfrm>
              <a:off x="9079038" y="936597"/>
              <a:ext cx="1386935" cy="807670"/>
            </a:xfrm>
            <a:prstGeom prst="rect">
              <a:avLst/>
            </a:prstGeom>
          </p:spPr>
        </p:pic>
        <p:pic>
          <p:nvPicPr>
            <p:cNvPr id="30" name="图片 29">
              <a:extLst>
                <a:ext uri="{FF2B5EF4-FFF2-40B4-BE49-F238E27FC236}">
                  <a16:creationId xmlns:a16="http://schemas.microsoft.com/office/drawing/2014/main" id="{BF68708A-B160-499F-978D-53DD62377006}"/>
                </a:ext>
              </a:extLst>
            </p:cNvPr>
            <p:cNvPicPr>
              <a:picLocks noChangeAspect="1"/>
            </p:cNvPicPr>
            <p:nvPr/>
          </p:nvPicPr>
          <p:blipFill rotWithShape="1">
            <a:blip r:embed="rId10"/>
            <a:srcRect t="67551" r="6186" b="6427"/>
            <a:stretch/>
          </p:blipFill>
          <p:spPr>
            <a:xfrm>
              <a:off x="9079038" y="1742362"/>
              <a:ext cx="1386935" cy="763480"/>
            </a:xfrm>
            <a:prstGeom prst="rect">
              <a:avLst/>
            </a:prstGeom>
          </p:spPr>
        </p:pic>
      </p:grpSp>
      <p:sp>
        <p:nvSpPr>
          <p:cNvPr id="19" name="矩形 18">
            <a:extLst>
              <a:ext uri="{FF2B5EF4-FFF2-40B4-BE49-F238E27FC236}">
                <a16:creationId xmlns:a16="http://schemas.microsoft.com/office/drawing/2014/main" id="{8C6D7CD7-6A19-4AE8-AC38-29EC5269CC1B}"/>
              </a:ext>
            </a:extLst>
          </p:cNvPr>
          <p:cNvSpPr/>
          <p:nvPr/>
        </p:nvSpPr>
        <p:spPr>
          <a:xfrm>
            <a:off x="7199870" y="834420"/>
            <a:ext cx="3481770" cy="276999"/>
          </a:xfrm>
          <a:prstGeom prst="rect">
            <a:avLst/>
          </a:prstGeom>
        </p:spPr>
        <p:txBody>
          <a:bodyPr wrap="square">
            <a:spAutoFit/>
          </a:bodyPr>
          <a:lstStyle/>
          <a:p>
            <a:r>
              <a:rPr lang="en-US" altLang="zh-CN" sz="1200" i="1" dirty="0">
                <a:solidFill>
                  <a:srgbClr val="222222"/>
                </a:solidFill>
                <a:latin typeface="Arial" panose="020B0604020202020204" pitchFamily="34" charset="0"/>
              </a:rPr>
              <a:t>Physical Review Research</a:t>
            </a:r>
            <a:r>
              <a:rPr lang="en-US" altLang="zh-CN" sz="1200" dirty="0">
                <a:solidFill>
                  <a:srgbClr val="222222"/>
                </a:solidFill>
                <a:latin typeface="Arial" panose="020B0604020202020204" pitchFamily="34" charset="0"/>
              </a:rPr>
              <a:t> 2.1 (2020): 013154.</a:t>
            </a:r>
            <a:endParaRPr lang="zh-CN" altLang="en-US" sz="1200" dirty="0"/>
          </a:p>
        </p:txBody>
      </p:sp>
    </p:spTree>
    <p:extLst>
      <p:ext uri="{BB962C8B-B14F-4D97-AF65-F5344CB8AC3E}">
        <p14:creationId xmlns:p14="http://schemas.microsoft.com/office/powerpoint/2010/main" val="4188473937"/>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4" grpId="0"/>
      <p:bldP spid="25" grpId="0"/>
      <p:bldP spid="37"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EB066BC-C713-4129-8E05-FC47F9B68929}"/>
              </a:ext>
            </a:extLst>
          </p:cNvPr>
          <p:cNvSpPr>
            <a:spLocks noGrp="1"/>
          </p:cNvSpPr>
          <p:nvPr>
            <p:ph idx="1"/>
          </p:nvPr>
        </p:nvSpPr>
        <p:spPr>
          <a:xfrm>
            <a:off x="810182" y="1024072"/>
            <a:ext cx="5811175" cy="517377"/>
          </a:xfrm>
        </p:spPr>
        <p:txBody>
          <a:bodyPr/>
          <a:lstStyle/>
          <a:p>
            <a:r>
              <a:rPr lang="en-US" altLang="zh-CN" sz="2400" dirty="0"/>
              <a:t>Coupled photon and magnon</a:t>
            </a:r>
          </a:p>
          <a:p>
            <a:endParaRPr lang="en-US" altLang="zh-CN" dirty="0"/>
          </a:p>
        </p:txBody>
      </p:sp>
      <p:sp>
        <p:nvSpPr>
          <p:cNvPr id="4" name="文本框 3">
            <a:extLst>
              <a:ext uri="{FF2B5EF4-FFF2-40B4-BE49-F238E27FC236}">
                <a16:creationId xmlns:a16="http://schemas.microsoft.com/office/drawing/2014/main" id="{CABBD975-5428-4352-9BDA-2A258822F98B}"/>
              </a:ext>
            </a:extLst>
          </p:cNvPr>
          <p:cNvSpPr txBox="1"/>
          <p:nvPr/>
        </p:nvSpPr>
        <p:spPr>
          <a:xfrm>
            <a:off x="540153" y="3598843"/>
            <a:ext cx="2762295" cy="369332"/>
          </a:xfrm>
          <a:prstGeom prst="rect">
            <a:avLst/>
          </a:prstGeom>
          <a:noFill/>
        </p:spPr>
        <p:txBody>
          <a:bodyPr wrap="square" rtlCol="0">
            <a:spAutoFit/>
          </a:bodyPr>
          <a:lstStyle/>
          <a:p>
            <a:r>
              <a:rPr lang="en-US" altLang="zh-CN" dirty="0"/>
              <a:t>Ferromagnetic resonance</a:t>
            </a:r>
            <a:endParaRPr lang="zh-CN" altLang="en-US" dirty="0"/>
          </a:p>
        </p:txBody>
      </p:sp>
      <p:sp>
        <p:nvSpPr>
          <p:cNvPr id="5" name="文本框 4">
            <a:extLst>
              <a:ext uri="{FF2B5EF4-FFF2-40B4-BE49-F238E27FC236}">
                <a16:creationId xmlns:a16="http://schemas.microsoft.com/office/drawing/2014/main" id="{0B0985B2-338D-440D-AF4D-7927F7689AD7}"/>
              </a:ext>
            </a:extLst>
          </p:cNvPr>
          <p:cNvSpPr txBox="1"/>
          <p:nvPr/>
        </p:nvSpPr>
        <p:spPr>
          <a:xfrm>
            <a:off x="3342538" y="3598843"/>
            <a:ext cx="2499402" cy="369332"/>
          </a:xfrm>
          <a:prstGeom prst="rect">
            <a:avLst/>
          </a:prstGeom>
          <a:noFill/>
        </p:spPr>
        <p:txBody>
          <a:bodyPr wrap="none" rtlCol="0">
            <a:spAutoFit/>
          </a:bodyPr>
          <a:lstStyle/>
          <a:p>
            <a:r>
              <a:rPr lang="en-US" altLang="zh-CN" dirty="0"/>
              <a:t>Photon cavity resonance</a:t>
            </a:r>
            <a:endParaRPr lang="zh-CN" altLang="en-US" dirty="0"/>
          </a:p>
        </p:txBody>
      </p:sp>
      <p:sp>
        <p:nvSpPr>
          <p:cNvPr id="6" name="文本框 5">
            <a:extLst>
              <a:ext uri="{FF2B5EF4-FFF2-40B4-BE49-F238E27FC236}">
                <a16:creationId xmlns:a16="http://schemas.microsoft.com/office/drawing/2014/main" id="{8DFFA1B8-4036-4F39-B590-79249D59AD66}"/>
              </a:ext>
            </a:extLst>
          </p:cNvPr>
          <p:cNvSpPr txBox="1"/>
          <p:nvPr/>
        </p:nvSpPr>
        <p:spPr>
          <a:xfrm>
            <a:off x="1391453" y="6257282"/>
            <a:ext cx="2390398" cy="369332"/>
          </a:xfrm>
          <a:prstGeom prst="rect">
            <a:avLst/>
          </a:prstGeom>
          <a:noFill/>
        </p:spPr>
        <p:txBody>
          <a:bodyPr wrap="none" rtlCol="0">
            <a:spAutoFit/>
          </a:bodyPr>
          <a:lstStyle/>
          <a:p>
            <a:r>
              <a:rPr lang="en-US" altLang="zh-CN" dirty="0"/>
              <a:t>Simplified to Pendulum</a:t>
            </a:r>
            <a:endParaRPr lang="zh-CN" altLang="en-US" dirty="0"/>
          </a:p>
        </p:txBody>
      </p:sp>
      <p:pic>
        <p:nvPicPr>
          <p:cNvPr id="1026" name="Picture 2">
            <a:extLst>
              <a:ext uri="{FF2B5EF4-FFF2-40B4-BE49-F238E27FC236}">
                <a16:creationId xmlns:a16="http://schemas.microsoft.com/office/drawing/2014/main" id="{23826B61-D34F-41CB-98E1-C70F149BD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260" y="2041358"/>
            <a:ext cx="1050079" cy="17626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07C8FC9-9235-483B-83D3-EA88C7214D97}"/>
                  </a:ext>
                </a:extLst>
              </p:cNvPr>
              <p:cNvSpPr txBox="1"/>
              <p:nvPr/>
            </p:nvSpPr>
            <p:spPr>
              <a:xfrm>
                <a:off x="1814393" y="1771051"/>
                <a:ext cx="706667" cy="3105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e>
                        <m:sub>
                          <m:r>
                            <a:rPr lang="en-US" altLang="zh-CN" b="0" i="1" smtClean="0">
                              <a:latin typeface="Cambria Math" panose="02040503050406030204" pitchFamily="18" charset="0"/>
                            </a:rPr>
                            <m:t>𝑠𝑡𝑎𝑡𝑖𝑐</m:t>
                          </m:r>
                        </m:sub>
                      </m:sSub>
                    </m:oMath>
                  </m:oMathPara>
                </a14:m>
                <a:endParaRPr lang="zh-CN" altLang="en-US" dirty="0"/>
              </a:p>
            </p:txBody>
          </p:sp>
        </mc:Choice>
        <mc:Fallback xmlns="">
          <p:sp>
            <p:nvSpPr>
              <p:cNvPr id="8" name="文本框 7">
                <a:extLst>
                  <a:ext uri="{FF2B5EF4-FFF2-40B4-BE49-F238E27FC236}">
                    <a16:creationId xmlns:a16="http://schemas.microsoft.com/office/drawing/2014/main" id="{D07C8FC9-9235-483B-83D3-EA88C7214D97}"/>
                  </a:ext>
                </a:extLst>
              </p:cNvPr>
              <p:cNvSpPr txBox="1">
                <a:spLocks noRot="1" noChangeAspect="1" noMove="1" noResize="1" noEditPoints="1" noAdjustHandles="1" noChangeArrowheads="1" noChangeShapeType="1" noTextEdit="1"/>
              </p:cNvSpPr>
              <p:nvPr/>
            </p:nvSpPr>
            <p:spPr>
              <a:xfrm>
                <a:off x="1814393" y="1771051"/>
                <a:ext cx="706667" cy="310598"/>
              </a:xfrm>
              <a:prstGeom prst="rect">
                <a:avLst/>
              </a:prstGeom>
              <a:blipFill>
                <a:blip r:embed="rId4"/>
                <a:stretch>
                  <a:fillRect l="-7759" r="-2586"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439AC74-1EB4-49EE-9EA5-5C577E334C00}"/>
                  </a:ext>
                </a:extLst>
              </p:cNvPr>
              <p:cNvSpPr txBox="1"/>
              <p:nvPr/>
            </p:nvSpPr>
            <p:spPr>
              <a:xfrm>
                <a:off x="2118369" y="2529648"/>
                <a:ext cx="260520" cy="3105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9B0000"/>
                              </a:solidFill>
                              <a:latin typeface="Cambria Math" panose="02040503050406030204" pitchFamily="18" charset="0"/>
                            </a:rPr>
                          </m:ctrlPr>
                        </m:accPr>
                        <m:e>
                          <m:r>
                            <a:rPr lang="en-US" altLang="zh-CN" b="0" i="1" smtClean="0">
                              <a:solidFill>
                                <a:srgbClr val="9B0000"/>
                              </a:solidFill>
                              <a:latin typeface="Cambria Math" panose="02040503050406030204" pitchFamily="18" charset="0"/>
                            </a:rPr>
                            <m:t>𝑀</m:t>
                          </m:r>
                        </m:e>
                      </m:acc>
                    </m:oMath>
                  </m:oMathPara>
                </a14:m>
                <a:endParaRPr lang="zh-CN" altLang="en-US" dirty="0"/>
              </a:p>
            </p:txBody>
          </p:sp>
        </mc:Choice>
        <mc:Fallback xmlns="">
          <p:sp>
            <p:nvSpPr>
              <p:cNvPr id="9" name="文本框 8">
                <a:extLst>
                  <a:ext uri="{FF2B5EF4-FFF2-40B4-BE49-F238E27FC236}">
                    <a16:creationId xmlns:a16="http://schemas.microsoft.com/office/drawing/2014/main" id="{9439AC74-1EB4-49EE-9EA5-5C577E334C00}"/>
                  </a:ext>
                </a:extLst>
              </p:cNvPr>
              <p:cNvSpPr txBox="1">
                <a:spLocks noRot="1" noChangeAspect="1" noMove="1" noResize="1" noEditPoints="1" noAdjustHandles="1" noChangeArrowheads="1" noChangeShapeType="1" noTextEdit="1"/>
              </p:cNvSpPr>
              <p:nvPr/>
            </p:nvSpPr>
            <p:spPr>
              <a:xfrm>
                <a:off x="2118369" y="2529648"/>
                <a:ext cx="260520" cy="310598"/>
              </a:xfrm>
              <a:prstGeom prst="rect">
                <a:avLst/>
              </a:prstGeom>
              <a:blipFill>
                <a:blip r:embed="rId5"/>
                <a:stretch>
                  <a:fillRect l="-21429" r="-19048" b="-784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E37345E6-8242-47D3-B683-CD4A8F13D65F}"/>
              </a:ext>
            </a:extLst>
          </p:cNvPr>
          <p:cNvSpPr txBox="1"/>
          <p:nvPr/>
        </p:nvSpPr>
        <p:spPr>
          <a:xfrm>
            <a:off x="427702" y="2124447"/>
            <a:ext cx="1000274" cy="276999"/>
          </a:xfrm>
          <a:prstGeom prst="rect">
            <a:avLst/>
          </a:prstGeom>
          <a:noFill/>
        </p:spPr>
        <p:txBody>
          <a:bodyPr wrap="none" lIns="0" tIns="0" rIns="0" bIns="0" rtlCol="0">
            <a:spAutoFit/>
          </a:bodyPr>
          <a:lstStyle/>
          <a:p>
            <a:r>
              <a:rPr lang="en-US" altLang="zh-CN" dirty="0">
                <a:solidFill>
                  <a:srgbClr val="008200"/>
                </a:solidFill>
              </a:rPr>
              <a:t>Precession</a:t>
            </a:r>
            <a:endParaRPr lang="zh-CN" altLang="en-US" dirty="0">
              <a:solidFill>
                <a:srgbClr val="008200"/>
              </a:solidFill>
            </a:endParaRPr>
          </a:p>
        </p:txBody>
      </p:sp>
      <p:pic>
        <p:nvPicPr>
          <p:cNvPr id="1028" name="Picture 4" descr="The Pendulum. My attempt at building a diverse company from the start">
            <a:extLst>
              <a:ext uri="{FF2B5EF4-FFF2-40B4-BE49-F238E27FC236}">
                <a16:creationId xmlns:a16="http://schemas.microsoft.com/office/drawing/2014/main" id="{D0F970CC-56E3-41E2-B419-ED8CEC9863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4420" y="4769735"/>
            <a:ext cx="1804463" cy="15092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5F52C030-2D8F-4A3D-A7DE-91BFC1C4D937}"/>
              </a:ext>
            </a:extLst>
          </p:cNvPr>
          <p:cNvSpPr txBox="1"/>
          <p:nvPr/>
        </p:nvSpPr>
        <p:spPr>
          <a:xfrm>
            <a:off x="1684420" y="4236218"/>
            <a:ext cx="1949573" cy="369332"/>
          </a:xfrm>
          <a:prstGeom prst="rect">
            <a:avLst/>
          </a:prstGeom>
          <a:noFill/>
        </p:spPr>
        <p:txBody>
          <a:bodyPr wrap="none" rtlCol="0">
            <a:spAutoFit/>
          </a:bodyPr>
          <a:lstStyle/>
          <a:p>
            <a:r>
              <a:rPr lang="en-US" altLang="zh-CN" dirty="0">
                <a:sym typeface="Wingdings" panose="05000000000000000000" pitchFamily="2" charset="2"/>
              </a:rPr>
              <a:t> </a:t>
            </a:r>
            <a:r>
              <a:rPr lang="en-US" altLang="zh-CN" dirty="0"/>
              <a:t>Periodic motion</a:t>
            </a: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7028ABA-A7D1-4E48-8549-9807222D4E0B}"/>
                  </a:ext>
                </a:extLst>
              </p:cNvPr>
              <p:cNvSpPr txBox="1"/>
              <p:nvPr/>
            </p:nvSpPr>
            <p:spPr>
              <a:xfrm>
                <a:off x="4260120" y="5126246"/>
                <a:ext cx="16525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𝜔</m:t>
                              </m:r>
                            </m:e>
                          </m:acc>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0" smtClean="0">
                              <a:latin typeface="Cambria Math" panose="02040503050406030204" pitchFamily="18" charset="0"/>
                            </a:rPr>
                            <m:t>1</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A7028ABA-A7D1-4E48-8549-9807222D4E0B}"/>
                  </a:ext>
                </a:extLst>
              </p:cNvPr>
              <p:cNvSpPr txBox="1">
                <a:spLocks noRot="1" noChangeAspect="1" noMove="1" noResize="1" noEditPoints="1" noAdjustHandles="1" noChangeArrowheads="1" noChangeShapeType="1" noTextEdit="1"/>
              </p:cNvSpPr>
              <p:nvPr/>
            </p:nvSpPr>
            <p:spPr>
              <a:xfrm>
                <a:off x="4260120" y="5126246"/>
                <a:ext cx="1652568" cy="276999"/>
              </a:xfrm>
              <a:prstGeom prst="rect">
                <a:avLst/>
              </a:prstGeom>
              <a:blipFill>
                <a:blip r:embed="rId7"/>
                <a:stretch>
                  <a:fillRect l="-1476" t="-8889" r="-738" b="-1777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451C9833-A538-432F-93AC-6E8B4703A5CA}"/>
              </a:ext>
            </a:extLst>
          </p:cNvPr>
          <p:cNvSpPr txBox="1"/>
          <p:nvPr/>
        </p:nvSpPr>
        <p:spPr>
          <a:xfrm>
            <a:off x="4260120" y="4578640"/>
            <a:ext cx="2069797" cy="369332"/>
          </a:xfrm>
          <a:prstGeom prst="rect">
            <a:avLst/>
          </a:prstGeom>
          <a:noFill/>
        </p:spPr>
        <p:txBody>
          <a:bodyPr wrap="none" rtlCol="0">
            <a:spAutoFit/>
          </a:bodyPr>
          <a:lstStyle/>
          <a:p>
            <a:r>
              <a:rPr lang="en-US" altLang="zh-CN" dirty="0"/>
              <a:t>Complex frequency</a:t>
            </a:r>
            <a:endParaRPr lang="zh-CN" altLang="en-US" dirty="0"/>
          </a:p>
        </p:txBody>
      </p:sp>
      <p:sp>
        <p:nvSpPr>
          <p:cNvPr id="18" name="文本框 17">
            <a:extLst>
              <a:ext uri="{FF2B5EF4-FFF2-40B4-BE49-F238E27FC236}">
                <a16:creationId xmlns:a16="http://schemas.microsoft.com/office/drawing/2014/main" id="{B85F7787-C474-4499-A4A5-FD3BC5044B8B}"/>
              </a:ext>
            </a:extLst>
          </p:cNvPr>
          <p:cNvSpPr txBox="1"/>
          <p:nvPr/>
        </p:nvSpPr>
        <p:spPr>
          <a:xfrm>
            <a:off x="4519286" y="5581519"/>
            <a:ext cx="3153427" cy="307777"/>
          </a:xfrm>
          <a:prstGeom prst="rect">
            <a:avLst/>
          </a:prstGeom>
          <a:noFill/>
        </p:spPr>
        <p:txBody>
          <a:bodyPr wrap="none" rtlCol="0">
            <a:spAutoFit/>
          </a:bodyPr>
          <a:lstStyle/>
          <a:p>
            <a:r>
              <a:rPr lang="en-US" altLang="zh-CN" sz="1400" dirty="0"/>
              <a:t>Resonance (real) + damping (imaginary)</a:t>
            </a:r>
            <a:endParaRPr lang="zh-CN" altLang="en-US" sz="1400" dirty="0"/>
          </a:p>
        </p:txBody>
      </p:sp>
      <p:sp>
        <p:nvSpPr>
          <p:cNvPr id="15" name="灯片编号占位符 14">
            <a:extLst>
              <a:ext uri="{FF2B5EF4-FFF2-40B4-BE49-F238E27FC236}">
                <a16:creationId xmlns:a16="http://schemas.microsoft.com/office/drawing/2014/main" id="{F6B12DF0-D427-4B4C-82D3-B189E3408A00}"/>
              </a:ext>
            </a:extLst>
          </p:cNvPr>
          <p:cNvSpPr>
            <a:spLocks noGrp="1"/>
          </p:cNvSpPr>
          <p:nvPr>
            <p:ph type="sldNum" sz="quarter" idx="12"/>
          </p:nvPr>
        </p:nvSpPr>
        <p:spPr/>
        <p:txBody>
          <a:bodyPr/>
          <a:lstStyle/>
          <a:p>
            <a:fld id="{226588B9-BE96-4B53-82A0-C3A41FD8C8B0}" type="slidenum">
              <a:rPr lang="zh-CN" altLang="en-US" smtClean="0"/>
              <a:t>6</a:t>
            </a:fld>
            <a:endParaRPr lang="zh-CN" altLang="en-US" dirty="0"/>
          </a:p>
        </p:txBody>
      </p:sp>
      <p:sp>
        <p:nvSpPr>
          <p:cNvPr id="28" name="页脚占位符 1">
            <a:extLst>
              <a:ext uri="{FF2B5EF4-FFF2-40B4-BE49-F238E27FC236}">
                <a16:creationId xmlns:a16="http://schemas.microsoft.com/office/drawing/2014/main" id="{76E841F8-E78A-4060-A0D6-23657A5DBD5C}"/>
              </a:ext>
            </a:extLst>
          </p:cNvPr>
          <p:cNvSpPr>
            <a:spLocks noGrp="1"/>
          </p:cNvSpPr>
          <p:nvPr>
            <p:ph type="ftr" sz="quarter" idx="11"/>
          </p:nvPr>
        </p:nvSpPr>
        <p:spPr>
          <a:xfrm>
            <a:off x="4038600" y="6356350"/>
            <a:ext cx="4114800" cy="365125"/>
          </a:xfrm>
        </p:spPr>
        <p:txBody>
          <a:bodyPr/>
          <a:lstStyle/>
          <a:p>
            <a:r>
              <a:rPr lang="en-US" altLang="zh-CN" dirty="0"/>
              <a:t>2. Introduction to dissipative coupling</a:t>
            </a:r>
          </a:p>
        </p:txBody>
      </p:sp>
      <p:sp>
        <p:nvSpPr>
          <p:cNvPr id="27" name="标题 1">
            <a:extLst>
              <a:ext uri="{FF2B5EF4-FFF2-40B4-BE49-F238E27FC236}">
                <a16:creationId xmlns:a16="http://schemas.microsoft.com/office/drawing/2014/main" id="{3633616F-96F6-4611-BA7C-959809E53238}"/>
              </a:ext>
            </a:extLst>
          </p:cNvPr>
          <p:cNvSpPr txBox="1">
            <a:spLocks/>
          </p:cNvSpPr>
          <p:nvPr/>
        </p:nvSpPr>
        <p:spPr>
          <a:xfrm>
            <a:off x="838200" y="1"/>
            <a:ext cx="10515600" cy="7666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accent1">
                    <a:lumMod val="75000"/>
                  </a:schemeClr>
                </a:solidFill>
              </a:rPr>
              <a:t>How do we understand CMP?</a:t>
            </a:r>
            <a:endParaRPr lang="zh-CN" altLang="en-US" sz="3600" dirty="0">
              <a:solidFill>
                <a:schemeClr val="accent1">
                  <a:lumMod val="75000"/>
                </a:schemeClr>
              </a:solidFill>
            </a:endParaRPr>
          </a:p>
        </p:txBody>
      </p:sp>
      <p:pic>
        <p:nvPicPr>
          <p:cNvPr id="2" name="Picture 2" descr="Standing waves in a cavity, an example of how only some local solu ...">
            <a:extLst>
              <a:ext uri="{FF2B5EF4-FFF2-40B4-BE49-F238E27FC236}">
                <a16:creationId xmlns:a16="http://schemas.microsoft.com/office/drawing/2014/main" id="{A5FDA7F0-64EC-41DB-A33D-DBEDB9688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3683" y="2207715"/>
            <a:ext cx="1896034" cy="1212854"/>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2A512919-0149-47AE-A3D5-F26381B92423}"/>
              </a:ext>
            </a:extLst>
          </p:cNvPr>
          <p:cNvSpPr txBox="1"/>
          <p:nvPr/>
        </p:nvSpPr>
        <p:spPr>
          <a:xfrm>
            <a:off x="3863558" y="1858345"/>
            <a:ext cx="1608133" cy="369332"/>
          </a:xfrm>
          <a:prstGeom prst="rect">
            <a:avLst/>
          </a:prstGeom>
          <a:noFill/>
        </p:spPr>
        <p:txBody>
          <a:bodyPr wrap="none" rtlCol="0">
            <a:spAutoFit/>
          </a:bodyPr>
          <a:lstStyle/>
          <a:p>
            <a:r>
              <a:rPr lang="en-US" altLang="zh-CN" dirty="0"/>
              <a:t>Standing wave</a:t>
            </a:r>
            <a:endParaRPr lang="zh-CN" altLang="en-US" dirty="0"/>
          </a:p>
        </p:txBody>
      </p:sp>
      <p:sp>
        <p:nvSpPr>
          <p:cNvPr id="19" name="文本框 18">
            <a:extLst>
              <a:ext uri="{FF2B5EF4-FFF2-40B4-BE49-F238E27FC236}">
                <a16:creationId xmlns:a16="http://schemas.microsoft.com/office/drawing/2014/main" id="{9379E936-8072-4D8A-9206-1B7F2B97396F}"/>
              </a:ext>
            </a:extLst>
          </p:cNvPr>
          <p:cNvSpPr txBox="1"/>
          <p:nvPr/>
        </p:nvSpPr>
        <p:spPr>
          <a:xfrm>
            <a:off x="8817493" y="875161"/>
            <a:ext cx="2082621" cy="369332"/>
          </a:xfrm>
          <a:prstGeom prst="rect">
            <a:avLst/>
          </a:prstGeom>
          <a:noFill/>
        </p:spPr>
        <p:txBody>
          <a:bodyPr wrap="none" rtlCol="0">
            <a:spAutoFit/>
          </a:bodyPr>
          <a:lstStyle/>
          <a:p>
            <a:r>
              <a:rPr lang="en-US" altLang="zh-CN" dirty="0"/>
              <a:t>Frequency response</a:t>
            </a:r>
            <a:endParaRPr lang="zh-CN" altLang="en-US" dirty="0"/>
          </a:p>
        </p:txBody>
      </p:sp>
      <p:pic>
        <p:nvPicPr>
          <p:cNvPr id="20" name="Picture 4" descr="How to apply 'Lorentzian Function' in javascript to filter pixel ...">
            <a:extLst>
              <a:ext uri="{FF2B5EF4-FFF2-40B4-BE49-F238E27FC236}">
                <a16:creationId xmlns:a16="http://schemas.microsoft.com/office/drawing/2014/main" id="{FDFD89AF-AD0E-4F3A-9279-638CEFF5CBF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446" t="7584" r="5393" b="4693"/>
          <a:stretch/>
        </p:blipFill>
        <p:spPr bwMode="auto">
          <a:xfrm>
            <a:off x="8689340" y="1282760"/>
            <a:ext cx="2585720" cy="20618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6E2349D-953A-4B8D-B6AA-0EF53DD4F48F}"/>
                  </a:ext>
                </a:extLst>
              </p:cNvPr>
              <p:cNvSpPr txBox="1"/>
              <p:nvPr/>
            </p:nvSpPr>
            <p:spPr>
              <a:xfrm>
                <a:off x="11209459" y="3265058"/>
                <a:ext cx="6267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𝜔</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𝜋</m:t>
                          </m:r>
                        </m:den>
                      </m:f>
                    </m:oMath>
                  </m:oMathPara>
                </a14:m>
                <a:endParaRPr lang="zh-CN" altLang="en-US" dirty="0"/>
              </a:p>
            </p:txBody>
          </p:sp>
        </mc:Choice>
        <mc:Fallback xmlns="">
          <p:sp>
            <p:nvSpPr>
              <p:cNvPr id="21" name="文本框 20">
                <a:extLst>
                  <a:ext uri="{FF2B5EF4-FFF2-40B4-BE49-F238E27FC236}">
                    <a16:creationId xmlns:a16="http://schemas.microsoft.com/office/drawing/2014/main" id="{56E2349D-953A-4B8D-B6AA-0EF53DD4F48F}"/>
                  </a:ext>
                </a:extLst>
              </p:cNvPr>
              <p:cNvSpPr txBox="1">
                <a:spLocks noRot="1" noChangeAspect="1" noMove="1" noResize="1" noEditPoints="1" noAdjustHandles="1" noChangeArrowheads="1" noChangeShapeType="1" noTextEdit="1"/>
              </p:cNvSpPr>
              <p:nvPr/>
            </p:nvSpPr>
            <p:spPr>
              <a:xfrm>
                <a:off x="11209459" y="3265058"/>
                <a:ext cx="626710" cy="276999"/>
              </a:xfrm>
              <a:prstGeom prst="rect">
                <a:avLst/>
              </a:prstGeom>
              <a:blipFill>
                <a:blip r:embed="rId10"/>
                <a:stretch>
                  <a:fillRect l="-34951" t="-173333" r="-67961" b="-257778"/>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FA26FDB-8672-4DD9-8CF9-84FF0E68D62E}"/>
              </a:ext>
            </a:extLst>
          </p:cNvPr>
          <p:cNvSpPr txBox="1"/>
          <p:nvPr/>
        </p:nvSpPr>
        <p:spPr>
          <a:xfrm rot="16200000">
            <a:off x="7918616" y="2077310"/>
            <a:ext cx="1172116" cy="369332"/>
          </a:xfrm>
          <a:prstGeom prst="rect">
            <a:avLst/>
          </a:prstGeom>
          <a:noFill/>
        </p:spPr>
        <p:txBody>
          <a:bodyPr wrap="none" rtlCol="0">
            <a:spAutoFit/>
          </a:bodyPr>
          <a:lstStyle/>
          <a:p>
            <a:r>
              <a:rPr lang="en-US" altLang="zh-CN" dirty="0"/>
              <a:t>Amplitude</a:t>
            </a:r>
            <a:endParaRPr lang="zh-CN" altLang="en-US" dirty="0"/>
          </a:p>
        </p:txBody>
      </p:sp>
      <p:pic>
        <p:nvPicPr>
          <p:cNvPr id="1030" name="Picture 6" descr="Free induction decay - Wikipedia">
            <a:extLst>
              <a:ext uri="{FF2B5EF4-FFF2-40B4-BE49-F238E27FC236}">
                <a16:creationId xmlns:a16="http://schemas.microsoft.com/office/drawing/2014/main" id="{15FC61AB-C6E7-45A5-9EB6-4A78DCC51927}"/>
              </a:ext>
            </a:extLst>
          </p:cNvPr>
          <p:cNvPicPr>
            <a:picLocks noChangeAspect="1" noChangeArrowheads="1"/>
          </p:cNvPicPr>
          <p:nvPr/>
        </p:nvPicPr>
        <p:blipFill rotWithShape="1">
          <a:blip r:embed="rId11">
            <a:duotone>
              <a:schemeClr val="accent2">
                <a:shade val="45000"/>
                <a:satMod val="135000"/>
              </a:schemeClr>
              <a:prstClr val="white"/>
            </a:duotone>
            <a:extLst>
              <a:ext uri="{28A0092B-C50C-407E-A947-70E740481C1C}">
                <a14:useLocalDpi xmlns:a14="http://schemas.microsoft.com/office/drawing/2010/main" val="0"/>
              </a:ext>
            </a:extLst>
          </a:blip>
          <a:srcRect l="4985"/>
          <a:stretch/>
        </p:blipFill>
        <p:spPr bwMode="auto">
          <a:xfrm>
            <a:off x="8772466" y="4420884"/>
            <a:ext cx="2419467" cy="1856613"/>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FD09DCE4-D5F4-457B-A95F-F504C492EE4C}"/>
              </a:ext>
            </a:extLst>
          </p:cNvPr>
          <p:cNvSpPr txBox="1"/>
          <p:nvPr/>
        </p:nvSpPr>
        <p:spPr>
          <a:xfrm>
            <a:off x="8817493" y="4051552"/>
            <a:ext cx="2356607" cy="369332"/>
          </a:xfrm>
          <a:prstGeom prst="rect">
            <a:avLst/>
          </a:prstGeom>
          <a:noFill/>
        </p:spPr>
        <p:txBody>
          <a:bodyPr wrap="none" rtlCol="0">
            <a:spAutoFit/>
          </a:bodyPr>
          <a:lstStyle/>
          <a:p>
            <a:r>
              <a:rPr lang="en-US" altLang="zh-CN" dirty="0"/>
              <a:t>Time-domain response</a:t>
            </a:r>
            <a:endParaRPr lang="zh-CN" altLang="en-US" dirty="0"/>
          </a:p>
        </p:txBody>
      </p:sp>
      <p:sp>
        <p:nvSpPr>
          <p:cNvPr id="30" name="文本框 29">
            <a:extLst>
              <a:ext uri="{FF2B5EF4-FFF2-40B4-BE49-F238E27FC236}">
                <a16:creationId xmlns:a16="http://schemas.microsoft.com/office/drawing/2014/main" id="{79251210-685B-44DC-B6B3-19BF9CF5E37C}"/>
              </a:ext>
            </a:extLst>
          </p:cNvPr>
          <p:cNvSpPr txBox="1"/>
          <p:nvPr/>
        </p:nvSpPr>
        <p:spPr>
          <a:xfrm rot="16200000">
            <a:off x="7918616" y="5089044"/>
            <a:ext cx="1172116" cy="369332"/>
          </a:xfrm>
          <a:prstGeom prst="rect">
            <a:avLst/>
          </a:prstGeom>
          <a:noFill/>
        </p:spPr>
        <p:txBody>
          <a:bodyPr wrap="none" rtlCol="0">
            <a:spAutoFit/>
          </a:bodyPr>
          <a:lstStyle/>
          <a:p>
            <a:r>
              <a:rPr lang="en-US" altLang="zh-CN" dirty="0"/>
              <a:t>Amplitude</a:t>
            </a:r>
            <a:endParaRPr lang="zh-CN" altLang="en-US" dirty="0"/>
          </a:p>
        </p:txBody>
      </p:sp>
      <p:sp>
        <p:nvSpPr>
          <p:cNvPr id="31" name="文本框 30">
            <a:extLst>
              <a:ext uri="{FF2B5EF4-FFF2-40B4-BE49-F238E27FC236}">
                <a16:creationId xmlns:a16="http://schemas.microsoft.com/office/drawing/2014/main" id="{1C27E8BB-45C7-472D-9DAE-E594EBBD90F4}"/>
              </a:ext>
            </a:extLst>
          </p:cNvPr>
          <p:cNvSpPr txBox="1"/>
          <p:nvPr/>
        </p:nvSpPr>
        <p:spPr>
          <a:xfrm>
            <a:off x="11174100" y="5642594"/>
            <a:ext cx="410369" cy="276999"/>
          </a:xfrm>
          <a:prstGeom prst="rect">
            <a:avLst/>
          </a:prstGeom>
          <a:noFill/>
        </p:spPr>
        <p:txBody>
          <a:bodyPr wrap="none" lIns="0" tIns="0" rIns="0" bIns="0" rtlCol="0">
            <a:spAutoFit/>
          </a:bodyPr>
          <a:lstStyle/>
          <a:p>
            <a:r>
              <a:rPr lang="en-US" altLang="zh-CN" dirty="0"/>
              <a:t>time</a:t>
            </a:r>
            <a:endParaRPr lang="zh-CN" altLang="en-US" dirty="0"/>
          </a:p>
        </p:txBody>
      </p:sp>
      <p:cxnSp>
        <p:nvCxnSpPr>
          <p:cNvPr id="24" name="直接箭头连接符 23">
            <a:extLst>
              <a:ext uri="{FF2B5EF4-FFF2-40B4-BE49-F238E27FC236}">
                <a16:creationId xmlns:a16="http://schemas.microsoft.com/office/drawing/2014/main" id="{A0378F07-21B0-447D-9291-672AB999460E}"/>
              </a:ext>
            </a:extLst>
          </p:cNvPr>
          <p:cNvCxnSpPr>
            <a:cxnSpLocks/>
          </p:cNvCxnSpPr>
          <p:nvPr/>
        </p:nvCxnSpPr>
        <p:spPr>
          <a:xfrm>
            <a:off x="9543432" y="2401446"/>
            <a:ext cx="558671"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D99E065-339F-45F7-9580-02207F8CA6B3}"/>
              </a:ext>
            </a:extLst>
          </p:cNvPr>
          <p:cNvSpPr txBox="1"/>
          <p:nvPr/>
        </p:nvSpPr>
        <p:spPr>
          <a:xfrm>
            <a:off x="10102103" y="2210422"/>
            <a:ext cx="922047" cy="307777"/>
          </a:xfrm>
          <a:prstGeom prst="rect">
            <a:avLst/>
          </a:prstGeom>
          <a:noFill/>
        </p:spPr>
        <p:txBody>
          <a:bodyPr wrap="none" rtlCol="0">
            <a:spAutoFit/>
          </a:bodyPr>
          <a:lstStyle/>
          <a:p>
            <a:r>
              <a:rPr lang="en-US" altLang="zh-CN" sz="1400" dirty="0"/>
              <a:t>Linewidth</a:t>
            </a:r>
            <a:endParaRPr lang="zh-CN" altLang="en-US" sz="1400" dirty="0"/>
          </a:p>
        </p:txBody>
      </p:sp>
      <p:sp>
        <p:nvSpPr>
          <p:cNvPr id="33" name="任意多边形: 形状 32">
            <a:extLst>
              <a:ext uri="{FF2B5EF4-FFF2-40B4-BE49-F238E27FC236}">
                <a16:creationId xmlns:a16="http://schemas.microsoft.com/office/drawing/2014/main" id="{00067200-4B17-4710-9DAF-5091A93785A7}"/>
              </a:ext>
            </a:extLst>
          </p:cNvPr>
          <p:cNvSpPr/>
          <p:nvPr/>
        </p:nvSpPr>
        <p:spPr>
          <a:xfrm>
            <a:off x="8831580" y="4551680"/>
            <a:ext cx="2139315" cy="798195"/>
          </a:xfrm>
          <a:custGeom>
            <a:avLst/>
            <a:gdLst>
              <a:gd name="connsiteX0" fmla="*/ 0 w 2139315"/>
              <a:gd name="connsiteY0" fmla="*/ 0 h 798195"/>
              <a:gd name="connsiteX1" fmla="*/ 222885 w 2139315"/>
              <a:gd name="connsiteY1" fmla="*/ 316230 h 798195"/>
              <a:gd name="connsiteX2" fmla="*/ 436245 w 2139315"/>
              <a:gd name="connsiteY2" fmla="*/ 504825 h 798195"/>
              <a:gd name="connsiteX3" fmla="*/ 662940 w 2139315"/>
              <a:gd name="connsiteY3" fmla="*/ 621030 h 798195"/>
              <a:gd name="connsiteX4" fmla="*/ 874395 w 2139315"/>
              <a:gd name="connsiteY4" fmla="*/ 691515 h 798195"/>
              <a:gd name="connsiteX5" fmla="*/ 1089660 w 2139315"/>
              <a:gd name="connsiteY5" fmla="*/ 733425 h 798195"/>
              <a:gd name="connsiteX6" fmla="*/ 1314450 w 2139315"/>
              <a:gd name="connsiteY6" fmla="*/ 758190 h 798195"/>
              <a:gd name="connsiteX7" fmla="*/ 1533525 w 2139315"/>
              <a:gd name="connsiteY7" fmla="*/ 777240 h 798195"/>
              <a:gd name="connsiteX8" fmla="*/ 1748790 w 2139315"/>
              <a:gd name="connsiteY8" fmla="*/ 788670 h 798195"/>
              <a:gd name="connsiteX9" fmla="*/ 2139315 w 2139315"/>
              <a:gd name="connsiteY9" fmla="*/ 798195 h 79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315" h="798195">
                <a:moveTo>
                  <a:pt x="0" y="0"/>
                </a:moveTo>
                <a:cubicBezTo>
                  <a:pt x="75089" y="116046"/>
                  <a:pt x="150178" y="232093"/>
                  <a:pt x="222885" y="316230"/>
                </a:cubicBezTo>
                <a:cubicBezTo>
                  <a:pt x="295592" y="400367"/>
                  <a:pt x="362902" y="454025"/>
                  <a:pt x="436245" y="504825"/>
                </a:cubicBezTo>
                <a:cubicBezTo>
                  <a:pt x="509588" y="555625"/>
                  <a:pt x="589915" y="589915"/>
                  <a:pt x="662940" y="621030"/>
                </a:cubicBezTo>
                <a:cubicBezTo>
                  <a:pt x="735965" y="652145"/>
                  <a:pt x="803275" y="672782"/>
                  <a:pt x="874395" y="691515"/>
                </a:cubicBezTo>
                <a:cubicBezTo>
                  <a:pt x="945515" y="710248"/>
                  <a:pt x="1016318" y="722313"/>
                  <a:pt x="1089660" y="733425"/>
                </a:cubicBezTo>
                <a:cubicBezTo>
                  <a:pt x="1163003" y="744538"/>
                  <a:pt x="1240473" y="750888"/>
                  <a:pt x="1314450" y="758190"/>
                </a:cubicBezTo>
                <a:cubicBezTo>
                  <a:pt x="1388428" y="765493"/>
                  <a:pt x="1461135" y="772160"/>
                  <a:pt x="1533525" y="777240"/>
                </a:cubicBezTo>
                <a:cubicBezTo>
                  <a:pt x="1605915" y="782320"/>
                  <a:pt x="1647825" y="785177"/>
                  <a:pt x="1748790" y="788670"/>
                </a:cubicBezTo>
                <a:cubicBezTo>
                  <a:pt x="1849755" y="792163"/>
                  <a:pt x="1994535" y="795179"/>
                  <a:pt x="2139315" y="79819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EC78FDFE-B493-4C6C-9F62-0D122C973F74}"/>
              </a:ext>
            </a:extLst>
          </p:cNvPr>
          <p:cNvSpPr txBox="1"/>
          <p:nvPr/>
        </p:nvSpPr>
        <p:spPr>
          <a:xfrm>
            <a:off x="9887505" y="4951940"/>
            <a:ext cx="853119" cy="307777"/>
          </a:xfrm>
          <a:prstGeom prst="rect">
            <a:avLst/>
          </a:prstGeom>
          <a:noFill/>
        </p:spPr>
        <p:txBody>
          <a:bodyPr wrap="none" rtlCol="0">
            <a:spAutoFit/>
          </a:bodyPr>
          <a:lstStyle/>
          <a:p>
            <a:r>
              <a:rPr lang="en-US" altLang="zh-CN" sz="1400" dirty="0"/>
              <a:t>Damping</a:t>
            </a:r>
            <a:endParaRPr lang="zh-CN" altLang="en-US" sz="1400" dirty="0"/>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37B495DE-6A2B-437B-BBB7-11AAC54C9465}"/>
                  </a:ext>
                </a:extLst>
              </p:cNvPr>
              <p:cNvSpPr/>
              <p:nvPr/>
            </p:nvSpPr>
            <p:spPr>
              <a:xfrm>
                <a:off x="9562481" y="3276553"/>
                <a:ext cx="5111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m:t>
                          </m:r>
                        </m:sub>
                      </m:sSub>
                    </m:oMath>
                  </m:oMathPara>
                </a14:m>
                <a:endParaRPr lang="zh-CN" altLang="en-US" dirty="0"/>
              </a:p>
            </p:txBody>
          </p:sp>
        </mc:Choice>
        <mc:Fallback xmlns="">
          <p:sp>
            <p:nvSpPr>
              <p:cNvPr id="34" name="矩形 33">
                <a:extLst>
                  <a:ext uri="{FF2B5EF4-FFF2-40B4-BE49-F238E27FC236}">
                    <a16:creationId xmlns:a16="http://schemas.microsoft.com/office/drawing/2014/main" id="{37B495DE-6A2B-437B-BBB7-11AAC54C9465}"/>
                  </a:ext>
                </a:extLst>
              </p:cNvPr>
              <p:cNvSpPr>
                <a:spLocks noRot="1" noChangeAspect="1" noMove="1" noResize="1" noEditPoints="1" noAdjustHandles="1" noChangeArrowheads="1" noChangeShapeType="1" noTextEdit="1"/>
              </p:cNvSpPr>
              <p:nvPr/>
            </p:nvSpPr>
            <p:spPr>
              <a:xfrm>
                <a:off x="9562481" y="3276553"/>
                <a:ext cx="511102" cy="369332"/>
              </a:xfrm>
              <a:prstGeom prst="rect">
                <a:avLst/>
              </a:prstGeom>
              <a:blipFill>
                <a:blip r:embed="rId12"/>
                <a:stretch>
                  <a:fillRect/>
                </a:stretch>
              </a:blipFill>
            </p:spPr>
            <p:txBody>
              <a:bodyPr/>
              <a:lstStyle/>
              <a:p>
                <a:r>
                  <a:rPr lang="zh-CN" altLang="en-US">
                    <a:noFill/>
                  </a:rPr>
                  <a:t> </a:t>
                </a:r>
              </a:p>
            </p:txBody>
          </p:sp>
        </mc:Fallback>
      </mc:AlternateContent>
      <p:cxnSp>
        <p:nvCxnSpPr>
          <p:cNvPr id="36" name="直接连接符 35">
            <a:extLst>
              <a:ext uri="{FF2B5EF4-FFF2-40B4-BE49-F238E27FC236}">
                <a16:creationId xmlns:a16="http://schemas.microsoft.com/office/drawing/2014/main" id="{D72AF490-AF0C-48E0-959F-00E500B274D4}"/>
              </a:ext>
            </a:extLst>
          </p:cNvPr>
          <p:cNvCxnSpPr>
            <a:cxnSpLocks/>
          </p:cNvCxnSpPr>
          <p:nvPr/>
        </p:nvCxnSpPr>
        <p:spPr>
          <a:xfrm>
            <a:off x="9818032" y="1541449"/>
            <a:ext cx="7184" cy="1735104"/>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2C2152EA-D152-4F22-88C8-A46FA771D41B}"/>
                  </a:ext>
                </a:extLst>
              </p:cNvPr>
              <p:cNvSpPr/>
              <p:nvPr/>
            </p:nvSpPr>
            <p:spPr>
              <a:xfrm>
                <a:off x="10698357" y="2400028"/>
                <a:ext cx="5111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Δ</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a:latin typeface="Cambria Math" panose="02040503050406030204" pitchFamily="18" charset="0"/>
                            </a:rPr>
                            <m:t>1</m:t>
                          </m:r>
                        </m:sub>
                      </m:sSub>
                    </m:oMath>
                  </m:oMathPara>
                </a14:m>
                <a:endParaRPr lang="zh-CN" altLang="en-US" dirty="0"/>
              </a:p>
            </p:txBody>
          </p:sp>
        </mc:Choice>
        <mc:Fallback xmlns="">
          <p:sp>
            <p:nvSpPr>
              <p:cNvPr id="43" name="矩形 42">
                <a:extLst>
                  <a:ext uri="{FF2B5EF4-FFF2-40B4-BE49-F238E27FC236}">
                    <a16:creationId xmlns:a16="http://schemas.microsoft.com/office/drawing/2014/main" id="{2C2152EA-D152-4F22-88C8-A46FA771D41B}"/>
                  </a:ext>
                </a:extLst>
              </p:cNvPr>
              <p:cNvSpPr>
                <a:spLocks noRot="1" noChangeAspect="1" noMove="1" noResize="1" noEditPoints="1" noAdjustHandles="1" noChangeArrowheads="1" noChangeShapeType="1" noTextEdit="1"/>
              </p:cNvSpPr>
              <p:nvPr/>
            </p:nvSpPr>
            <p:spPr>
              <a:xfrm>
                <a:off x="10698357" y="2400028"/>
                <a:ext cx="511102" cy="369332"/>
              </a:xfrm>
              <a:prstGeom prst="rect">
                <a:avLst/>
              </a:prstGeom>
              <a:blipFill>
                <a:blip r:embed="rId13"/>
                <a:stretch>
                  <a:fillRect r="-595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E5182BD3-3400-488D-9BE7-B2710392AE02}"/>
                  </a:ext>
                </a:extLst>
              </p:cNvPr>
              <p:cNvSpPr/>
              <p:nvPr/>
            </p:nvSpPr>
            <p:spPr>
              <a:xfrm>
                <a:off x="9376403" y="4795192"/>
                <a:ext cx="5111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Δ</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a:latin typeface="Cambria Math" panose="02040503050406030204" pitchFamily="18" charset="0"/>
                            </a:rPr>
                            <m:t>1</m:t>
                          </m:r>
                        </m:sub>
                      </m:sSub>
                    </m:oMath>
                  </m:oMathPara>
                </a14:m>
                <a:endParaRPr lang="zh-CN" altLang="en-US" dirty="0"/>
              </a:p>
            </p:txBody>
          </p:sp>
        </mc:Choice>
        <mc:Fallback xmlns="">
          <p:sp>
            <p:nvSpPr>
              <p:cNvPr id="44" name="矩形 43">
                <a:extLst>
                  <a:ext uri="{FF2B5EF4-FFF2-40B4-BE49-F238E27FC236}">
                    <a16:creationId xmlns:a16="http://schemas.microsoft.com/office/drawing/2014/main" id="{E5182BD3-3400-488D-9BE7-B2710392AE02}"/>
                  </a:ext>
                </a:extLst>
              </p:cNvPr>
              <p:cNvSpPr>
                <a:spLocks noRot="1" noChangeAspect="1" noMove="1" noResize="1" noEditPoints="1" noAdjustHandles="1" noChangeArrowheads="1" noChangeShapeType="1" noTextEdit="1"/>
              </p:cNvSpPr>
              <p:nvPr/>
            </p:nvSpPr>
            <p:spPr>
              <a:xfrm>
                <a:off x="9376403" y="4795192"/>
                <a:ext cx="511102" cy="369332"/>
              </a:xfrm>
              <a:prstGeom prst="rect">
                <a:avLst/>
              </a:prstGeom>
              <a:blipFill>
                <a:blip r:embed="rId14"/>
                <a:stretch>
                  <a:fillRect r="-7143" b="-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8888709"/>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P spid="19" grpId="0"/>
      <p:bldP spid="21" grpId="0"/>
      <p:bldP spid="22" grpId="0"/>
      <p:bldP spid="29" grpId="0"/>
      <p:bldP spid="30" grpId="0"/>
      <p:bldP spid="31" grpId="0"/>
      <p:bldP spid="26" grpId="0"/>
      <p:bldP spid="33" grpId="0" animBg="1"/>
      <p:bldP spid="37" grpId="0"/>
      <p:bldP spid="34" grpId="0"/>
      <p:bldP spid="43"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205AB-E11A-4E84-9EB8-CC699C14A93F}"/>
              </a:ext>
            </a:extLst>
          </p:cNvPr>
          <p:cNvSpPr>
            <a:spLocks noGrp="1"/>
          </p:cNvSpPr>
          <p:nvPr>
            <p:ph type="title"/>
          </p:nvPr>
        </p:nvSpPr>
        <p:spPr>
          <a:xfrm>
            <a:off x="838200" y="2"/>
            <a:ext cx="10515600" cy="798988"/>
          </a:xfrm>
        </p:spPr>
        <p:txBody>
          <a:bodyPr>
            <a:normAutofit/>
          </a:bodyPr>
          <a:lstStyle/>
          <a:p>
            <a:r>
              <a:rPr lang="en-US" altLang="zh-CN" sz="3600" dirty="0">
                <a:solidFill>
                  <a:schemeClr val="accent1">
                    <a:lumMod val="75000"/>
                  </a:schemeClr>
                </a:solidFill>
              </a:rPr>
              <a:t>Coherent coupled pendulums</a:t>
            </a:r>
            <a:endParaRPr lang="zh-CN" altLang="en-US" sz="3600" dirty="0">
              <a:solidFill>
                <a:schemeClr val="accent1">
                  <a:lumMod val="75000"/>
                </a:schemeClr>
              </a:solidFill>
            </a:endParaRPr>
          </a:p>
        </p:txBody>
      </p:sp>
      <p:pic>
        <p:nvPicPr>
          <p:cNvPr id="7" name="图片 6" descr="图片包含 游戏机&#10;&#10;描述已自动生成">
            <a:extLst>
              <a:ext uri="{FF2B5EF4-FFF2-40B4-BE49-F238E27FC236}">
                <a16:creationId xmlns:a16="http://schemas.microsoft.com/office/drawing/2014/main" id="{79A6515A-6EA2-489B-9BD8-A8BD9EB1998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720" b="91937" l="7009" r="97800">
                        <a14:foregroundMark x1="60962" y1="4916" x2="55746" y2="8850"/>
                        <a14:foregroundMark x1="9698" y1="84464" x2="11980" y2="91052"/>
                        <a14:foregroundMark x1="87449" y1="81121" x2="97800" y2="91937"/>
                        <a14:foregroundMark x1="46536" y1="35398" x2="47557" y2="38230"/>
                        <a14:backgroundMark x1="8639" y1="59784" x2="10513" y2="65487"/>
                        <a14:backgroundMark x1="92584" y1="62930" x2="93399" y2="67453"/>
                        <a14:backgroundMark x1="47596" y1="40806" x2="47596" y2="40806"/>
                        <a14:backgroundMark x1="47596" y1="40118" x2="47596" y2="40118"/>
                        <a14:backgroundMark x1="47596" y1="39626" x2="47596" y2="39626"/>
                        <a14:backgroundMark x1="47270" y1="38446" x2="48737" y2="40905"/>
                        <a14:backgroundMark x1="48492" y1="39430" x2="48492" y2="39430"/>
                        <a14:backgroundMark x1="48818" y1="39036" x2="48818" y2="39036"/>
                      </a14:backgroundRemoval>
                    </a14:imgEffect>
                  </a14:imgLayer>
                </a14:imgProps>
              </a:ext>
              <a:ext uri="{28A0092B-C50C-407E-A947-70E740481C1C}">
                <a14:useLocalDpi xmlns:a14="http://schemas.microsoft.com/office/drawing/2010/main" val="0"/>
              </a:ext>
            </a:extLst>
          </a:blip>
          <a:stretch>
            <a:fillRect/>
          </a:stretch>
        </p:blipFill>
        <p:spPr>
          <a:xfrm>
            <a:off x="1288406" y="1156507"/>
            <a:ext cx="2823186" cy="2340000"/>
          </a:xfrm>
          <a:prstGeom prst="rect">
            <a:avLst/>
          </a:prstGeom>
        </p:spPr>
      </p:pic>
      <p:pic>
        <p:nvPicPr>
          <p:cNvPr id="8" name="图片 7" descr="地图上有字&#10;&#10;描述已自动生成">
            <a:extLst>
              <a:ext uri="{FF2B5EF4-FFF2-40B4-BE49-F238E27FC236}">
                <a16:creationId xmlns:a16="http://schemas.microsoft.com/office/drawing/2014/main" id="{D2942BF2-DA1F-478E-A11C-6ABC97A3FF4E}"/>
              </a:ext>
            </a:extLst>
          </p:cNvPr>
          <p:cNvPicPr>
            <a:picLocks noChangeAspect="1"/>
          </p:cNvPicPr>
          <p:nvPr/>
        </p:nvPicPr>
        <p:blipFill rotWithShape="1">
          <a:blip r:embed="rId5">
            <a:extLst>
              <a:ext uri="{28A0092B-C50C-407E-A947-70E740481C1C}">
                <a14:useLocalDpi xmlns:a14="http://schemas.microsoft.com/office/drawing/2010/main" val="0"/>
              </a:ext>
            </a:extLst>
          </a:blip>
          <a:srcRect b="50000"/>
          <a:stretch/>
        </p:blipFill>
        <p:spPr>
          <a:xfrm>
            <a:off x="80441" y="3943721"/>
            <a:ext cx="5400000" cy="2025000"/>
          </a:xfrm>
          <a:prstGeom prst="rect">
            <a:avLst/>
          </a:prstGeom>
        </p:spPr>
      </p:pic>
      <p:sp>
        <p:nvSpPr>
          <p:cNvPr id="10" name="文本框 9">
            <a:extLst>
              <a:ext uri="{FF2B5EF4-FFF2-40B4-BE49-F238E27FC236}">
                <a16:creationId xmlns:a16="http://schemas.microsoft.com/office/drawing/2014/main" id="{66522795-BE77-48E7-A8FC-19C380247112}"/>
              </a:ext>
            </a:extLst>
          </p:cNvPr>
          <p:cNvSpPr txBox="1"/>
          <p:nvPr/>
        </p:nvSpPr>
        <p:spPr>
          <a:xfrm>
            <a:off x="5355671" y="993742"/>
            <a:ext cx="2101857" cy="369332"/>
          </a:xfrm>
          <a:prstGeom prst="rect">
            <a:avLst/>
          </a:prstGeom>
          <a:noFill/>
        </p:spPr>
        <p:txBody>
          <a:bodyPr wrap="none" rtlCol="0">
            <a:spAutoFit/>
          </a:bodyPr>
          <a:lstStyle/>
          <a:p>
            <a:r>
              <a:rPr lang="en-US" altLang="zh-CN" dirty="0"/>
              <a:t>Equation of motion: </a:t>
            </a:r>
            <a:endParaRPr lang="zh-CN" altLang="en-US" dirty="0"/>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767FA2D8-3E9C-4565-A760-DCDBFC8FE484}"/>
                  </a:ext>
                </a:extLst>
              </p:cNvPr>
              <p:cNvSpPr/>
              <p:nvPr/>
            </p:nvSpPr>
            <p:spPr>
              <a:xfrm>
                <a:off x="5597744" y="2902038"/>
                <a:ext cx="4458486" cy="678327"/>
              </a:xfrm>
              <a:prstGeom prst="rect">
                <a:avLst/>
              </a:prstGeom>
            </p:spPr>
            <p:txBody>
              <a:bodyPr wrap="square">
                <a:spAutoFit/>
              </a:bodyPr>
              <a:lstStyle/>
              <a:p>
                <a14:m>
                  <m:oMath xmlns:m="http://schemas.openxmlformats.org/officeDocument/2006/math">
                    <m:d>
                      <m:dPr>
                        <m:begChr m:val="["/>
                        <m:endChr m:val="]"/>
                        <m:ctrlPr>
                          <a:rPr lang="en-US" altLang="zh-CN" sz="2000" i="1" smtClean="0">
                            <a:latin typeface="Cambria Math" panose="02040503050406030204" pitchFamily="18" charset="0"/>
                          </a:rPr>
                        </m:ctrlPr>
                      </m:dPr>
                      <m:e>
                        <m:m>
                          <m:mPr>
                            <m:mcs>
                              <m:mc>
                                <m:mcPr>
                                  <m:count m:val="2"/>
                                  <m:mcJc m:val="center"/>
                                </m:mcPr>
                              </m:mc>
                            </m:mcs>
                            <m:ctrlPr>
                              <a:rPr lang="en-US" altLang="zh-CN" sz="2000" i="1" smtClean="0">
                                <a:latin typeface="Cambria Math" panose="02040503050406030204" pitchFamily="18" charset="0"/>
                              </a:rPr>
                            </m:ctrlPr>
                          </m:mPr>
                          <m:mr>
                            <m:e>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𝜔</m:t>
                                      </m:r>
                                    </m:e>
                                  </m:acc>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𝐽</m:t>
                              </m:r>
                            </m:e>
                            <m:e>
                              <m:r>
                                <a:rPr lang="en-US" altLang="zh-CN" sz="2000" b="0" i="1" smtClean="0">
                                  <a:latin typeface="Cambria Math" panose="02040503050406030204" pitchFamily="18" charset="0"/>
                                </a:rPr>
                                <m:t>𝐽</m:t>
                              </m:r>
                            </m:e>
                          </m:mr>
                          <m:mr>
                            <m:e>
                              <m:r>
                                <a:rPr lang="en-US" altLang="zh-CN" sz="2000" b="0" i="1" smtClean="0">
                                  <a:latin typeface="Cambria Math" panose="02040503050406030204" pitchFamily="18" charset="0"/>
                                </a:rPr>
                                <m:t>𝐽</m:t>
                              </m:r>
                            </m:e>
                            <m:e>
                              <m:r>
                                <a:rPr lang="en-US" altLang="zh-CN" sz="2000" i="1">
                                  <a:latin typeface="Cambria Math" panose="02040503050406030204" pitchFamily="18" charset="0"/>
                                </a:rPr>
                                <m:t>𝜔</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𝜔</m:t>
                                      </m:r>
                                    </m:e>
                                  </m:acc>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r>
                                <a:rPr lang="en-US" altLang="zh-CN" sz="2000" i="1">
                                  <a:latin typeface="Cambria Math" panose="02040503050406030204" pitchFamily="18" charset="0"/>
                                </a:rPr>
                                <m:t>𝐽</m:t>
                              </m:r>
                            </m:e>
                          </m:mr>
                        </m:m>
                      </m:e>
                    </m:d>
                    <m:d>
                      <m:dPr>
                        <m:begChr m:val="["/>
                        <m:endChr m:val="]"/>
                        <m:ctrlPr>
                          <a:rPr lang="en-US" altLang="zh-CN" sz="2000" b="0" i="1" smtClean="0">
                            <a:latin typeface="Cambria Math" panose="02040503050406030204" pitchFamily="18" charset="0"/>
                          </a:rPr>
                        </m:ctrlPr>
                      </m:dPr>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𝜑</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e>
                          </m:mr>
                          <m:mr>
                            <m:e>
                              <m:r>
                                <m:rPr>
                                  <m:brk m:alnAt="7"/>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e>
                          </m:mr>
                        </m:m>
                      </m:e>
                    </m:d>
                  </m:oMath>
                </a14:m>
                <a:r>
                  <a:rPr lang="zh-CN" altLang="en-US" sz="2000" dirty="0"/>
                  <a:t> </a:t>
                </a:r>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mr>
                        </m:m>
                      </m:e>
                    </m:d>
                  </m:oMath>
                </a14:m>
                <a:endParaRPr lang="zh-CN" altLang="en-US" dirty="0"/>
              </a:p>
            </p:txBody>
          </p:sp>
        </mc:Choice>
        <mc:Fallback xmlns="">
          <p:sp>
            <p:nvSpPr>
              <p:cNvPr id="13" name="矩形 12">
                <a:extLst>
                  <a:ext uri="{FF2B5EF4-FFF2-40B4-BE49-F238E27FC236}">
                    <a16:creationId xmlns:a16="http://schemas.microsoft.com/office/drawing/2014/main" id="{767FA2D8-3E9C-4565-A760-DCDBFC8FE484}"/>
                  </a:ext>
                </a:extLst>
              </p:cNvPr>
              <p:cNvSpPr>
                <a:spLocks noRot="1" noChangeAspect="1" noMove="1" noResize="1" noEditPoints="1" noAdjustHandles="1" noChangeArrowheads="1" noChangeShapeType="1" noTextEdit="1"/>
              </p:cNvSpPr>
              <p:nvPr/>
            </p:nvSpPr>
            <p:spPr>
              <a:xfrm>
                <a:off x="5597744" y="2902038"/>
                <a:ext cx="4458486" cy="67832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6F12D75-5073-4D93-82EB-48E7C8E6133D}"/>
                  </a:ext>
                </a:extLst>
              </p:cNvPr>
              <p:cNvSpPr txBox="1"/>
              <p:nvPr/>
            </p:nvSpPr>
            <p:spPr>
              <a:xfrm>
                <a:off x="5597744" y="1472490"/>
                <a:ext cx="4433650" cy="84138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𝜑</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𝜑</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𝜑</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𝜑</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=0</m:t>
                      </m:r>
                    </m:oMath>
                  </m:oMathPara>
                </a14:m>
                <a:endParaRPr lang="en-US" altLang="zh-CN"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𝜑</m:t>
                              </m:r>
                            </m:e>
                          </m:acc>
                        </m:e>
                        <m:sub>
                          <m:r>
                            <a:rPr lang="en-US" altLang="zh-CN" i="1" smtClean="0">
                              <a:latin typeface="Cambria Math" panose="02040503050406030204" pitchFamily="18" charset="0"/>
                            </a:rPr>
                            <m:t>2</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smtClean="0">
                              <a:latin typeface="Cambria Math" panose="02040503050406030204" pitchFamily="18" charset="0"/>
                            </a:rPr>
                            <m:t>2</m:t>
                          </m:r>
                        </m:sub>
                      </m:s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𝜑</m:t>
                              </m:r>
                            </m:e>
                          </m:acc>
                        </m:e>
                        <m:sub>
                          <m:r>
                            <a:rPr lang="en-US" altLang="zh-CN" i="1" smtClean="0">
                              <a:latin typeface="Cambria Math" panose="02040503050406030204" pitchFamily="18" charset="0"/>
                            </a:rPr>
                            <m:t>2</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𝜔</m:t>
                          </m:r>
                        </m:e>
                        <m:sub>
                          <m:r>
                            <a:rPr lang="en-US" altLang="zh-CN" i="1" smtClean="0">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smtClean="0">
                              <a:latin typeface="Cambria Math" panose="02040503050406030204" pitchFamily="18" charset="0"/>
                            </a:rPr>
                            <m:t>2</m:t>
                          </m:r>
                        </m:sub>
                      </m:sSub>
                      <m:r>
                        <a:rPr lang="en-US" altLang="zh-CN" i="1">
                          <a:latin typeface="Cambria Math" panose="02040503050406030204" pitchFamily="18" charset="0"/>
                        </a:rPr>
                        <m:t> −2</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smtClean="0">
                              <a:latin typeface="Cambria Math" panose="02040503050406030204" pitchFamily="18" charset="0"/>
                            </a:rPr>
                            <m:t>2</m:t>
                          </m:r>
                        </m:sub>
                      </m:sSub>
                      <m:r>
                        <a:rPr lang="en-US" altLang="zh-CN" i="1">
                          <a:latin typeface="Cambria Math" panose="02040503050406030204" pitchFamily="18" charset="0"/>
                        </a:rPr>
                        <m:t> </m:t>
                      </m:r>
                      <m:r>
                        <a:rPr lang="en-US" altLang="zh-CN" i="1">
                          <a:latin typeface="Cambria Math" panose="02040503050406030204" pitchFamily="18" charset="0"/>
                        </a:rPr>
                        <m:t>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smtClean="0">
                                  <a:latin typeface="Cambria Math" panose="02040503050406030204" pitchFamily="18" charset="0"/>
                                </a:rPr>
                                <m:t>2</m:t>
                              </m:r>
                            </m:sub>
                          </m:sSub>
                        </m:e>
                      </m:d>
                      <m:r>
                        <a:rPr lang="en-US" altLang="zh-CN" i="1">
                          <a:latin typeface="Cambria Math" panose="02040503050406030204" pitchFamily="18" charset="0"/>
                        </a:rPr>
                        <m:t>=0</m:t>
                      </m:r>
                      <m:r>
                        <a:rPr lang="en-US" altLang="zh-CN" b="0" i="1" smtClean="0">
                          <a:latin typeface="Cambria Math" panose="02040503050406030204" pitchFamily="18" charset="0"/>
                        </a:rPr>
                        <m:t> </m:t>
                      </m:r>
                    </m:oMath>
                  </m:oMathPara>
                </a14:m>
                <a:endParaRPr lang="zh-CN" altLang="en-US" dirty="0"/>
              </a:p>
            </p:txBody>
          </p:sp>
        </mc:Choice>
        <mc:Fallback xmlns="">
          <p:sp>
            <p:nvSpPr>
              <p:cNvPr id="14" name="文本框 13">
                <a:extLst>
                  <a:ext uri="{FF2B5EF4-FFF2-40B4-BE49-F238E27FC236}">
                    <a16:creationId xmlns:a16="http://schemas.microsoft.com/office/drawing/2014/main" id="{E6F12D75-5073-4D93-82EB-48E7C8E6133D}"/>
                  </a:ext>
                </a:extLst>
              </p:cNvPr>
              <p:cNvSpPr txBox="1">
                <a:spLocks noRot="1" noChangeAspect="1" noMove="1" noResize="1" noEditPoints="1" noAdjustHandles="1" noChangeArrowheads="1" noChangeShapeType="1" noTextEdit="1"/>
              </p:cNvSpPr>
              <p:nvPr/>
            </p:nvSpPr>
            <p:spPr>
              <a:xfrm>
                <a:off x="5597744" y="1472490"/>
                <a:ext cx="4433650" cy="841384"/>
              </a:xfrm>
              <a:prstGeom prst="rect">
                <a:avLst/>
              </a:prstGeom>
              <a:blipFill>
                <a:blip r:embed="rId7"/>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489544D1-9C31-4B47-847C-29C2EC60C442}"/>
              </a:ext>
            </a:extLst>
          </p:cNvPr>
          <p:cNvSpPr txBox="1"/>
          <p:nvPr/>
        </p:nvSpPr>
        <p:spPr>
          <a:xfrm>
            <a:off x="1726307" y="798404"/>
            <a:ext cx="2108269" cy="369332"/>
          </a:xfrm>
          <a:prstGeom prst="rect">
            <a:avLst/>
          </a:prstGeom>
          <a:noFill/>
        </p:spPr>
        <p:txBody>
          <a:bodyPr wrap="none" rtlCol="0">
            <a:spAutoFit/>
          </a:bodyPr>
          <a:lstStyle/>
          <a:p>
            <a:r>
              <a:rPr lang="en-US" altLang="zh-CN" dirty="0"/>
              <a:t>Schematic – Spring </a:t>
            </a:r>
            <a:endParaRPr lang="zh-CN" altLang="en-US" dirty="0"/>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29D6337-E37D-403A-8F5A-F33490D3F6AB}"/>
                  </a:ext>
                </a:extLst>
              </p:cNvPr>
              <p:cNvSpPr/>
              <p:nvPr/>
            </p:nvSpPr>
            <p:spPr>
              <a:xfrm>
                <a:off x="6427220" y="3821392"/>
                <a:ext cx="1923925" cy="369332"/>
              </a:xfrm>
              <a:prstGeom prst="rect">
                <a:avLst/>
              </a:prstGeom>
            </p:spPr>
            <p:txBody>
              <a:bodyPr wrap="none">
                <a:spAutoFit/>
              </a:bodyPr>
              <a:lstStyle/>
              <a:p>
                <a14:m>
                  <m:oMath xmlns:m="http://schemas.openxmlformats.org/officeDocument/2006/math">
                    <m:r>
                      <m:rPr>
                        <m:sty m:val="p"/>
                      </m:rPr>
                      <a:rPr lang="en-US" altLang="zh-CN" i="1" smtClean="0">
                        <a:latin typeface="Cambria Math" panose="02040503050406030204" pitchFamily="18" charset="0"/>
                      </a:rPr>
                      <m:t>coupling</m:t>
                    </m:r>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0" smtClean="0">
                        <a:latin typeface="Cambria Math" panose="02040503050406030204" pitchFamily="18" charset="0"/>
                      </a:rPr>
                      <m:t> </m:t>
                    </m:r>
                    <m:r>
                      <m:rPr>
                        <m:sty m:val="p"/>
                      </m:rPr>
                      <a:rPr lang="en-US" altLang="zh-CN" i="1">
                        <a:latin typeface="Cambria Math" panose="02040503050406030204" pitchFamily="18" charset="0"/>
                      </a:rPr>
                      <m:t>Real</m:t>
                    </m:r>
                  </m:oMath>
                </a14:m>
                <a:r>
                  <a:rPr lang="zh-CN" altLang="en-US" dirty="0"/>
                  <a:t> </a:t>
                </a:r>
              </a:p>
            </p:txBody>
          </p:sp>
        </mc:Choice>
        <mc:Fallback xmlns="">
          <p:sp>
            <p:nvSpPr>
              <p:cNvPr id="18" name="矩形 17">
                <a:extLst>
                  <a:ext uri="{FF2B5EF4-FFF2-40B4-BE49-F238E27FC236}">
                    <a16:creationId xmlns:a16="http://schemas.microsoft.com/office/drawing/2014/main" id="{029D6337-E37D-403A-8F5A-F33490D3F6AB}"/>
                  </a:ext>
                </a:extLst>
              </p:cNvPr>
              <p:cNvSpPr>
                <a:spLocks noRot="1" noChangeAspect="1" noMove="1" noResize="1" noEditPoints="1" noAdjustHandles="1" noChangeArrowheads="1" noChangeShapeType="1" noTextEdit="1"/>
              </p:cNvSpPr>
              <p:nvPr/>
            </p:nvSpPr>
            <p:spPr>
              <a:xfrm>
                <a:off x="6427220" y="3821392"/>
                <a:ext cx="1923925" cy="369332"/>
              </a:xfrm>
              <a:prstGeom prst="rect">
                <a:avLst/>
              </a:prstGeom>
              <a:blipFill>
                <a:blip r:embed="rId8"/>
                <a:stretch>
                  <a:fillRect l="-949" b="-15000"/>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4F7D22F4-6D82-43DA-8635-780FE607AD8B}"/>
              </a:ext>
            </a:extLst>
          </p:cNvPr>
          <p:cNvSpPr txBox="1"/>
          <p:nvPr/>
        </p:nvSpPr>
        <p:spPr>
          <a:xfrm>
            <a:off x="5355671" y="2423290"/>
            <a:ext cx="1319592" cy="369332"/>
          </a:xfrm>
          <a:prstGeom prst="rect">
            <a:avLst/>
          </a:prstGeom>
          <a:noFill/>
        </p:spPr>
        <p:txBody>
          <a:bodyPr wrap="none" rtlCol="0">
            <a:spAutoFit/>
          </a:bodyPr>
          <a:lstStyle/>
          <a:p>
            <a:r>
              <a:rPr lang="en-US" altLang="zh-CN" dirty="0"/>
              <a:t>Matrix form</a:t>
            </a:r>
            <a:endParaRPr lang="zh-CN" altLang="en-US" dirty="0"/>
          </a:p>
        </p:txBody>
      </p:sp>
      <p:sp>
        <p:nvSpPr>
          <p:cNvPr id="21" name="矩形 20">
            <a:extLst>
              <a:ext uri="{FF2B5EF4-FFF2-40B4-BE49-F238E27FC236}">
                <a16:creationId xmlns:a16="http://schemas.microsoft.com/office/drawing/2014/main" id="{23060CE5-97FA-44E2-89BB-322B0BCB1BA6}"/>
              </a:ext>
            </a:extLst>
          </p:cNvPr>
          <p:cNvSpPr/>
          <p:nvPr/>
        </p:nvSpPr>
        <p:spPr>
          <a:xfrm>
            <a:off x="8608320" y="4255447"/>
            <a:ext cx="2218877" cy="369332"/>
          </a:xfrm>
          <a:prstGeom prst="rect">
            <a:avLst/>
          </a:prstGeom>
        </p:spPr>
        <p:txBody>
          <a:bodyPr wrap="none">
            <a:spAutoFit/>
          </a:bodyPr>
          <a:lstStyle/>
          <a:p>
            <a:r>
              <a:rPr lang="en-US" altLang="zh-CN" dirty="0">
                <a:sym typeface="Wingdings" panose="05000000000000000000" pitchFamily="2" charset="2"/>
              </a:rPr>
              <a:t> </a:t>
            </a:r>
            <a:r>
              <a:rPr lang="en-US" altLang="zh-CN" dirty="0"/>
              <a:t>Conservative force</a:t>
            </a:r>
            <a:endParaRPr lang="zh-CN" altLang="en-US" dirty="0"/>
          </a:p>
        </p:txBody>
      </p:sp>
      <p:sp>
        <p:nvSpPr>
          <p:cNvPr id="23" name="灯片编号占位符 22">
            <a:extLst>
              <a:ext uri="{FF2B5EF4-FFF2-40B4-BE49-F238E27FC236}">
                <a16:creationId xmlns:a16="http://schemas.microsoft.com/office/drawing/2014/main" id="{C0BB1710-4373-4520-A704-8E5BEC5FAC87}"/>
              </a:ext>
            </a:extLst>
          </p:cNvPr>
          <p:cNvSpPr>
            <a:spLocks noGrp="1"/>
          </p:cNvSpPr>
          <p:nvPr>
            <p:ph type="sldNum" sz="quarter" idx="12"/>
          </p:nvPr>
        </p:nvSpPr>
        <p:spPr/>
        <p:txBody>
          <a:bodyPr/>
          <a:lstStyle/>
          <a:p>
            <a:fld id="{226588B9-BE96-4B53-82A0-C3A41FD8C8B0}" type="slidenum">
              <a:rPr lang="zh-CN" altLang="en-US" smtClean="0"/>
              <a:t>7</a:t>
            </a:fld>
            <a:endParaRPr lang="zh-CN" altLang="en-US"/>
          </a:p>
        </p:txBody>
      </p:sp>
      <p:sp>
        <p:nvSpPr>
          <p:cNvPr id="3" name="页脚占位符 2">
            <a:extLst>
              <a:ext uri="{FF2B5EF4-FFF2-40B4-BE49-F238E27FC236}">
                <a16:creationId xmlns:a16="http://schemas.microsoft.com/office/drawing/2014/main" id="{73B35CC7-0C93-4F25-93A0-AFAE28B8F3C4}"/>
              </a:ext>
            </a:extLst>
          </p:cNvPr>
          <p:cNvSpPr>
            <a:spLocks noGrp="1"/>
          </p:cNvSpPr>
          <p:nvPr>
            <p:ph type="ftr" sz="quarter" idx="11"/>
          </p:nvPr>
        </p:nvSpPr>
        <p:spPr/>
        <p:txBody>
          <a:bodyPr/>
          <a:lstStyle/>
          <a:p>
            <a:r>
              <a:rPr lang="en-US" altLang="zh-CN" dirty="0"/>
              <a:t>3. Theoretical background</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02E44F3-5465-4B1D-9FB3-02BE6B7ED37B}"/>
                  </a:ext>
                </a:extLst>
              </p:cNvPr>
              <p:cNvSpPr/>
              <p:nvPr/>
            </p:nvSpPr>
            <p:spPr>
              <a:xfrm>
                <a:off x="2532485" y="1764904"/>
                <a:ext cx="335027"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𝐽</m:t>
                      </m:r>
                    </m:oMath>
                  </m:oMathPara>
                </a14:m>
                <a:endParaRPr lang="zh-CN" altLang="en-US" dirty="0"/>
              </a:p>
            </p:txBody>
          </p:sp>
        </mc:Choice>
        <mc:Fallback xmlns="">
          <p:sp>
            <p:nvSpPr>
              <p:cNvPr id="4" name="矩形 3">
                <a:extLst>
                  <a:ext uri="{FF2B5EF4-FFF2-40B4-BE49-F238E27FC236}">
                    <a16:creationId xmlns:a16="http://schemas.microsoft.com/office/drawing/2014/main" id="{002E44F3-5465-4B1D-9FB3-02BE6B7ED37B}"/>
                  </a:ext>
                </a:extLst>
              </p:cNvPr>
              <p:cNvSpPr>
                <a:spLocks noRot="1" noChangeAspect="1" noMove="1" noResize="1" noEditPoints="1" noAdjustHandles="1" noChangeArrowheads="1" noChangeShapeType="1" noTextEdit="1"/>
              </p:cNvSpPr>
              <p:nvPr/>
            </p:nvSpPr>
            <p:spPr>
              <a:xfrm>
                <a:off x="2532485" y="1764904"/>
                <a:ext cx="335027" cy="369332"/>
              </a:xfrm>
              <a:prstGeom prst="rect">
                <a:avLst/>
              </a:prstGeom>
              <a:blipFill>
                <a:blip r:embed="rId10"/>
                <a:stretch>
                  <a:fillRect b="-1166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AC673BA-727F-491A-B9E6-94E85829363C}"/>
              </a:ext>
            </a:extLst>
          </p:cNvPr>
          <p:cNvSpPr txBox="1"/>
          <p:nvPr/>
        </p:nvSpPr>
        <p:spPr>
          <a:xfrm>
            <a:off x="6406599" y="4773744"/>
            <a:ext cx="3124200" cy="1115947"/>
          </a:xfrm>
          <a:prstGeom prst="rect">
            <a:avLst/>
          </a:prstGeom>
          <a:noFill/>
        </p:spPr>
        <p:txBody>
          <a:bodyPr wrap="square" rtlCol="0">
            <a:spAutoFit/>
          </a:bodyPr>
          <a:lstStyle/>
          <a:p>
            <a:pPr>
              <a:lnSpc>
                <a:spcPct val="200000"/>
              </a:lnSpc>
            </a:pPr>
            <a:r>
              <a:rPr lang="en-US" altLang="zh-CN" dirty="0">
                <a:sym typeface="Wingdings" panose="05000000000000000000" pitchFamily="2" charset="2"/>
              </a:rPr>
              <a:t> </a:t>
            </a:r>
            <a:r>
              <a:rPr lang="en-US" altLang="zh-CN" dirty="0"/>
              <a:t>Level repulsion </a:t>
            </a:r>
          </a:p>
          <a:p>
            <a:pPr>
              <a:lnSpc>
                <a:spcPct val="200000"/>
              </a:lnSpc>
            </a:pPr>
            <a:r>
              <a:rPr lang="en-US" altLang="zh-CN" dirty="0">
                <a:sym typeface="Wingdings" panose="05000000000000000000" pitchFamily="2" charset="2"/>
              </a:rPr>
              <a:t> </a:t>
            </a:r>
            <a:r>
              <a:rPr lang="en-US" altLang="zh-CN" dirty="0"/>
              <a:t>Linewidth exchange</a:t>
            </a:r>
            <a:endParaRPr lang="zh-CN" altLang="en-US" dirty="0"/>
          </a:p>
        </p:txBody>
      </p:sp>
    </p:spTree>
    <p:extLst>
      <p:ext uri="{BB962C8B-B14F-4D97-AF65-F5344CB8AC3E}">
        <p14:creationId xmlns:p14="http://schemas.microsoft.com/office/powerpoint/2010/main" val="1060581355"/>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1"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5D7269-769E-484D-B55C-DCCE7E0A480A}"/>
              </a:ext>
            </a:extLst>
          </p:cNvPr>
          <p:cNvSpPr>
            <a:spLocks noGrp="1"/>
          </p:cNvSpPr>
          <p:nvPr>
            <p:ph type="title"/>
          </p:nvPr>
        </p:nvSpPr>
        <p:spPr>
          <a:xfrm>
            <a:off x="838200" y="2"/>
            <a:ext cx="10515600" cy="745722"/>
          </a:xfrm>
        </p:spPr>
        <p:txBody>
          <a:bodyPr>
            <a:normAutofit/>
          </a:bodyPr>
          <a:lstStyle/>
          <a:p>
            <a:r>
              <a:rPr lang="en-US" altLang="zh-CN" sz="3600" dirty="0">
                <a:solidFill>
                  <a:schemeClr val="accent1">
                    <a:lumMod val="75000"/>
                  </a:schemeClr>
                </a:solidFill>
              </a:rPr>
              <a:t>Dissipative coupled pendulums</a:t>
            </a:r>
            <a:endParaRPr lang="zh-CN" altLang="en-US" sz="3600" dirty="0">
              <a:solidFill>
                <a:schemeClr val="accent1">
                  <a:lumMod val="75000"/>
                </a:schemeClr>
              </a:solidFill>
            </a:endParaRPr>
          </a:p>
        </p:txBody>
      </p:sp>
      <p:pic>
        <p:nvPicPr>
          <p:cNvPr id="4" name="图片 3" descr="图片包含 游戏机, 黑色, 电脑, 表面&#10;&#10;描述已自动生成">
            <a:extLst>
              <a:ext uri="{FF2B5EF4-FFF2-40B4-BE49-F238E27FC236}">
                <a16:creationId xmlns:a16="http://schemas.microsoft.com/office/drawing/2014/main" id="{B14C3273-EB87-4D30-821F-DA107FD942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462" b="97661" l="4632" r="96030">
                        <a14:foregroundMark x1="48222" y1="7407" x2="48222" y2="7407"/>
                        <a14:foregroundMark x1="56328" y1="5653" x2="78495" y2="3314"/>
                        <a14:foregroundMark x1="83127" y1="5945" x2="83127" y2="5945"/>
                        <a14:foregroundMark x1="92473" y1="57115" x2="89909" y2="36940"/>
                        <a14:foregroundMark x1="89909" y1="36940" x2="89495" y2="36160"/>
                        <a14:foregroundMark x1="49711" y1="8480" x2="49711" y2="8480"/>
                        <a14:foregroundMark x1="49711" y1="8285" x2="49711" y2="8285"/>
                        <a14:foregroundMark x1="50786" y1="7895" x2="66584" y2="11111"/>
                        <a14:foregroundMark x1="34657" y1="46979" x2="70637" y2="47856"/>
                        <a14:foregroundMark x1="51778" y1="9552" x2="13482" y2="3314"/>
                        <a14:foregroundMark x1="13482" y1="3314" x2="35649" y2="19103"/>
                        <a14:foregroundMark x1="35649" y1="19103" x2="92721" y2="7992"/>
                        <a14:foregroundMark x1="92721" y1="7992" x2="75103" y2="1462"/>
                        <a14:foregroundMark x1="75103" y1="1462" x2="14144" y2="3119"/>
                        <a14:foregroundMark x1="8384" y1="66039" x2="8106" y2="67251"/>
                        <a14:foregroundMark x1="7692" y1="87427" x2="8850" y2="93275"/>
                        <a14:foregroundMark x1="96112" y1="87232" x2="90819" y2="90253"/>
                        <a14:foregroundMark x1="89330" y1="85673" x2="90819" y2="93860"/>
                        <a14:foregroundMark x1="3474" y1="78752" x2="22581" y2="98246"/>
                        <a14:foregroundMark x1="22581" y1="98246" x2="12738" y2="77193"/>
                        <a14:foregroundMark x1="12738" y1="77193" x2="6452" y2="97661"/>
                        <a14:foregroundMark x1="6452" y1="97661" x2="13400" y2="88694"/>
                        <a14:foregroundMark x1="4888" y1="65882" x2="4797" y2="68421"/>
                        <a14:foregroundMark x1="5294" y1="54581" x2="5162" y2="58248"/>
                        <a14:foregroundMark x1="4632" y1="80897" x2="19107" y2="84795"/>
                        <a14:foregroundMark x1="8437" y1="67544" x2="4797" y2="79142"/>
                        <a14:foregroundMark x1="8271" y1="68421" x2="7196" y2="67251"/>
                        <a14:backgroundMark x1="6452" y1="58480" x2="6286" y2="59747"/>
                        <a14:backgroundMark x1="7692" y1="61014" x2="7527" y2="63450"/>
                        <a14:backgroundMark x1="8602" y1="65984" x2="8602" y2="65984"/>
                        <a14:backgroundMark x1="5873" y1="64035" x2="5873" y2="64035"/>
                        <a14:backgroundMark x1="5128" y1="62281" x2="6782" y2="65595"/>
                        <a14:backgroundMark x1="9347" y1="65400" x2="9347" y2="65400"/>
                        <a14:backgroundMark x1="9181" y1="65984" x2="8271" y2="64717"/>
                        <a14:backgroundMark x1="7527" y1="62573" x2="8602" y2="60819"/>
                        <a14:backgroundMark x1="4384" y1="58480" x2="6348" y2="65184"/>
                        <a14:backgroundMark x1="90653" y1="61014" x2="92473" y2="65595"/>
                        <a14:backgroundMark x1="9347" y1="62768" x2="8106" y2="65595"/>
                        <a14:backgroundMark x1="48966" y1="39669" x2="46567" y2="37719"/>
                        <a14:backgroundMark x1="49876" y1="37719" x2="47891" y2="42398"/>
                        <a14:backgroundMark x1="47312" y1="39376" x2="47312" y2="40741"/>
                        <a14:backgroundMark x1="47312" y1="40253" x2="47312" y2="40253"/>
                        <a14:backgroundMark x1="48056" y1="39864" x2="48056" y2="39864"/>
                        <a14:backgroundMark x1="48056" y1="39864" x2="48056" y2="39864"/>
                      </a14:backgroundRemoval>
                    </a14:imgEffect>
                  </a14:imgLayer>
                </a14:imgProps>
              </a:ext>
              <a:ext uri="{28A0092B-C50C-407E-A947-70E740481C1C}">
                <a14:useLocalDpi xmlns:a14="http://schemas.microsoft.com/office/drawing/2010/main" val="0"/>
              </a:ext>
            </a:extLst>
          </a:blip>
          <a:stretch>
            <a:fillRect/>
          </a:stretch>
        </p:blipFill>
        <p:spPr>
          <a:xfrm>
            <a:off x="1361089" y="1156508"/>
            <a:ext cx="2769355" cy="2350172"/>
          </a:xfrm>
          <a:prstGeom prst="rect">
            <a:avLst/>
          </a:prstGeom>
        </p:spPr>
      </p:pic>
      <p:pic>
        <p:nvPicPr>
          <p:cNvPr id="8" name="图片 7" descr="地图上有字&#10;&#10;描述已自动生成">
            <a:extLst>
              <a:ext uri="{FF2B5EF4-FFF2-40B4-BE49-F238E27FC236}">
                <a16:creationId xmlns:a16="http://schemas.microsoft.com/office/drawing/2014/main" id="{D8A30C10-292C-4CE7-855D-BCCFC4A711D0}"/>
              </a:ext>
            </a:extLst>
          </p:cNvPr>
          <p:cNvPicPr>
            <a:picLocks noChangeAspect="1"/>
          </p:cNvPicPr>
          <p:nvPr/>
        </p:nvPicPr>
        <p:blipFill rotWithShape="1">
          <a:blip r:embed="rId5">
            <a:extLst>
              <a:ext uri="{28A0092B-C50C-407E-A947-70E740481C1C}">
                <a14:useLocalDpi xmlns:a14="http://schemas.microsoft.com/office/drawing/2010/main" val="0"/>
              </a:ext>
            </a:extLst>
          </a:blip>
          <a:srcRect b="50000"/>
          <a:stretch/>
        </p:blipFill>
        <p:spPr>
          <a:xfrm>
            <a:off x="0" y="4018513"/>
            <a:ext cx="5400000" cy="2025000"/>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4FE2329-7413-4962-89F9-B429770BDC8E}"/>
                  </a:ext>
                </a:extLst>
              </p:cNvPr>
              <p:cNvSpPr/>
              <p:nvPr/>
            </p:nvSpPr>
            <p:spPr>
              <a:xfrm>
                <a:off x="5528525" y="1624058"/>
                <a:ext cx="4658899" cy="678327"/>
              </a:xfrm>
              <a:prstGeom prst="rect">
                <a:avLst/>
              </a:prstGeom>
            </p:spPr>
            <p:txBody>
              <a:bodyPr wrap="square">
                <a:spAutoFit/>
              </a:bodyPr>
              <a:lstStyle/>
              <a:p>
                <a14:m>
                  <m:oMath xmlns:m="http://schemas.openxmlformats.org/officeDocument/2006/math">
                    <m:d>
                      <m:dPr>
                        <m:begChr m:val="["/>
                        <m:endChr m:val="]"/>
                        <m:ctrlPr>
                          <a:rPr lang="en-US" altLang="zh-CN" sz="2000" i="1" smtClean="0">
                            <a:latin typeface="Cambria Math" panose="02040503050406030204" pitchFamily="18" charset="0"/>
                          </a:rPr>
                        </m:ctrlPr>
                      </m:dPr>
                      <m:e>
                        <m:m>
                          <m:mPr>
                            <m:mcs>
                              <m:mc>
                                <m:mcPr>
                                  <m:count m:val="2"/>
                                  <m:mcJc m:val="center"/>
                                </m:mcPr>
                              </m:mc>
                            </m:mcs>
                            <m:ctrlPr>
                              <a:rPr lang="en-US" altLang="zh-CN" sz="2000" i="1" smtClean="0">
                                <a:latin typeface="Cambria Math" panose="02040503050406030204" pitchFamily="18" charset="0"/>
                              </a:rPr>
                            </m:ctrlPr>
                          </m:mPr>
                          <m:mr>
                            <m:e>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𝜔</m:t>
                                      </m:r>
                                    </m:e>
                                  </m:acc>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m:rPr>
                                  <m:sty m:val="p"/>
                                </m:rPr>
                                <a:rPr lang="en-US" altLang="zh-CN" sz="2000" b="0" i="0" smtClean="0">
                                  <a:latin typeface="Cambria Math" panose="02040503050406030204" pitchFamily="18" charset="0"/>
                                </a:rPr>
                                <m:t>Γ</m:t>
                              </m:r>
                            </m:e>
                            <m:e>
                              <m:r>
                                <a:rPr lang="en-US" altLang="zh-CN" sz="2000" i="1">
                                  <a:latin typeface="Cambria Math" panose="02040503050406030204" pitchFamily="18" charset="0"/>
                                </a:rPr>
                                <m:t>𝑖</m:t>
                              </m:r>
                              <m:r>
                                <m:rPr>
                                  <m:sty m:val="p"/>
                                </m:rPr>
                                <a:rPr lang="en-US" altLang="zh-CN" sz="2000">
                                  <a:latin typeface="Cambria Math" panose="02040503050406030204" pitchFamily="18" charset="0"/>
                                </a:rPr>
                                <m:t>Γ</m:t>
                              </m:r>
                            </m:e>
                          </m:mr>
                          <m:mr>
                            <m:e>
                              <m:r>
                                <a:rPr lang="en-US" altLang="zh-CN" sz="2000" i="1">
                                  <a:latin typeface="Cambria Math" panose="02040503050406030204" pitchFamily="18" charset="0"/>
                                </a:rPr>
                                <m:t>𝑖</m:t>
                              </m:r>
                              <m:r>
                                <m:rPr>
                                  <m:sty m:val="p"/>
                                </m:rPr>
                                <a:rPr lang="en-US" altLang="zh-CN" sz="2000">
                                  <a:latin typeface="Cambria Math" panose="02040503050406030204" pitchFamily="18" charset="0"/>
                                </a:rPr>
                                <m:t>Γ</m:t>
                              </m:r>
                            </m:e>
                            <m:e>
                              <m:r>
                                <a:rPr lang="en-US" altLang="zh-CN" sz="2000" i="1">
                                  <a:latin typeface="Cambria Math" panose="02040503050406030204" pitchFamily="18" charset="0"/>
                                </a:rPr>
                                <m:t>𝜔</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𝜔</m:t>
                                      </m:r>
                                    </m:e>
                                  </m:acc>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𝑖</m:t>
                              </m:r>
                              <m:r>
                                <m:rPr>
                                  <m:sty m:val="p"/>
                                </m:rPr>
                                <a:rPr lang="en-US" altLang="zh-CN" sz="2000">
                                  <a:latin typeface="Cambria Math" panose="02040503050406030204" pitchFamily="18" charset="0"/>
                                </a:rPr>
                                <m:t>Γ</m:t>
                              </m:r>
                            </m:e>
                          </m:mr>
                        </m:m>
                      </m:e>
                    </m:d>
                    <m:d>
                      <m:dPr>
                        <m:begChr m:val="["/>
                        <m:endChr m:val="]"/>
                        <m:ctrlPr>
                          <a:rPr lang="en-US" altLang="zh-CN" sz="2000" b="0" i="1" smtClean="0">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e>
                          </m:mr>
                          <m:mr>
                            <m:e>
                              <m:r>
                                <m:rPr>
                                  <m:brk m:alnAt="7"/>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e>
                          </m:mr>
                        </m:m>
                      </m:e>
                    </m:d>
                  </m:oMath>
                </a14:m>
                <a:r>
                  <a:rPr lang="zh-CN" altLang="en-US" sz="2000" dirty="0"/>
                  <a:t> </a:t>
                </a:r>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mr>
                        </m:m>
                      </m:e>
                    </m:d>
                  </m:oMath>
                </a14:m>
                <a:endParaRPr lang="zh-CN" altLang="en-US" sz="2000" dirty="0"/>
              </a:p>
            </p:txBody>
          </p:sp>
        </mc:Choice>
        <mc:Fallback xmlns="">
          <p:sp>
            <p:nvSpPr>
              <p:cNvPr id="11" name="矩形 10">
                <a:extLst>
                  <a:ext uri="{FF2B5EF4-FFF2-40B4-BE49-F238E27FC236}">
                    <a16:creationId xmlns:a16="http://schemas.microsoft.com/office/drawing/2014/main" id="{A4FE2329-7413-4962-89F9-B429770BDC8E}"/>
                  </a:ext>
                </a:extLst>
              </p:cNvPr>
              <p:cNvSpPr>
                <a:spLocks noRot="1" noChangeAspect="1" noMove="1" noResize="1" noEditPoints="1" noAdjustHandles="1" noChangeArrowheads="1" noChangeShapeType="1" noTextEdit="1"/>
              </p:cNvSpPr>
              <p:nvPr/>
            </p:nvSpPr>
            <p:spPr>
              <a:xfrm>
                <a:off x="5528525" y="1624058"/>
                <a:ext cx="4658899" cy="678327"/>
              </a:xfrm>
              <a:prstGeom prst="rect">
                <a:avLst/>
              </a:prstGeom>
              <a:blipFill>
                <a:blip r:embed="rId6"/>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3B83BA09-CB09-4CEF-A060-01297723FE45}"/>
              </a:ext>
            </a:extLst>
          </p:cNvPr>
          <p:cNvSpPr txBox="1"/>
          <p:nvPr/>
        </p:nvSpPr>
        <p:spPr>
          <a:xfrm>
            <a:off x="1597775" y="799511"/>
            <a:ext cx="2204450" cy="369332"/>
          </a:xfrm>
          <a:prstGeom prst="rect">
            <a:avLst/>
          </a:prstGeom>
          <a:noFill/>
        </p:spPr>
        <p:txBody>
          <a:bodyPr wrap="none" rtlCol="0">
            <a:spAutoFit/>
          </a:bodyPr>
          <a:lstStyle/>
          <a:p>
            <a:r>
              <a:rPr lang="en-US" altLang="zh-CN" dirty="0"/>
              <a:t>Schematic – Dashpot </a:t>
            </a:r>
            <a:endParaRPr lang="zh-CN" altLang="en-US" dirty="0"/>
          </a:p>
        </p:txBody>
      </p:sp>
      <p:sp>
        <p:nvSpPr>
          <p:cNvPr id="15" name="文本框 14">
            <a:extLst>
              <a:ext uri="{FF2B5EF4-FFF2-40B4-BE49-F238E27FC236}">
                <a16:creationId xmlns:a16="http://schemas.microsoft.com/office/drawing/2014/main" id="{107FDBA3-2507-4FBE-97EC-D84C87CA58C5}"/>
              </a:ext>
            </a:extLst>
          </p:cNvPr>
          <p:cNvSpPr txBox="1"/>
          <p:nvPr/>
        </p:nvSpPr>
        <p:spPr>
          <a:xfrm>
            <a:off x="5286452" y="1148010"/>
            <a:ext cx="1319592" cy="369332"/>
          </a:xfrm>
          <a:prstGeom prst="rect">
            <a:avLst/>
          </a:prstGeom>
          <a:noFill/>
        </p:spPr>
        <p:txBody>
          <a:bodyPr wrap="none" rtlCol="0">
            <a:spAutoFit/>
          </a:bodyPr>
          <a:lstStyle/>
          <a:p>
            <a:r>
              <a:rPr lang="en-US" altLang="zh-CN" dirty="0"/>
              <a:t>Matrix form</a:t>
            </a:r>
            <a:endParaRPr lang="zh-CN" altLang="en-US" dirty="0"/>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706762B-1AC1-4F55-913B-33BB5C586AC9}"/>
                  </a:ext>
                </a:extLst>
              </p:cNvPr>
              <p:cNvSpPr/>
              <p:nvPr/>
            </p:nvSpPr>
            <p:spPr>
              <a:xfrm>
                <a:off x="6363377" y="2401429"/>
                <a:ext cx="24432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coupling</m:t>
                      </m:r>
                      <m:r>
                        <a:rPr lang="en-US" altLang="zh-CN" b="0" i="1" smtClean="0">
                          <a:latin typeface="Cambria Math" panose="02040503050406030204" pitchFamily="18" charset="0"/>
                        </a:rPr>
                        <m:t> </m:t>
                      </m:r>
                      <m:r>
                        <a:rPr lang="en-US" altLang="zh-CN" i="1">
                          <a:latin typeface="Cambria Math" panose="02040503050406030204" pitchFamily="18" charset="0"/>
                        </a:rPr>
                        <m:t>=</m:t>
                      </m:r>
                      <m:r>
                        <m:rPr>
                          <m:sty m:val="p"/>
                        </m:rPr>
                        <a:rPr lang="en-US" altLang="zh-CN" i="1" smtClean="0">
                          <a:latin typeface="Cambria Math" panose="02040503050406030204" pitchFamily="18" charset="0"/>
                        </a:rPr>
                        <m:t>imaginary</m:t>
                      </m:r>
                    </m:oMath>
                  </m:oMathPara>
                </a14:m>
                <a:endParaRPr lang="zh-CN" altLang="en-US" dirty="0"/>
              </a:p>
            </p:txBody>
          </p:sp>
        </mc:Choice>
        <mc:Fallback xmlns="">
          <p:sp>
            <p:nvSpPr>
              <p:cNvPr id="18" name="矩形 17">
                <a:extLst>
                  <a:ext uri="{FF2B5EF4-FFF2-40B4-BE49-F238E27FC236}">
                    <a16:creationId xmlns:a16="http://schemas.microsoft.com/office/drawing/2014/main" id="{7706762B-1AC1-4F55-913B-33BB5C586AC9}"/>
                  </a:ext>
                </a:extLst>
              </p:cNvPr>
              <p:cNvSpPr>
                <a:spLocks noRot="1" noChangeAspect="1" noMove="1" noResize="1" noEditPoints="1" noAdjustHandles="1" noChangeArrowheads="1" noChangeShapeType="1" noTextEdit="1"/>
              </p:cNvSpPr>
              <p:nvPr/>
            </p:nvSpPr>
            <p:spPr>
              <a:xfrm>
                <a:off x="6363377" y="2401429"/>
                <a:ext cx="2443298" cy="369332"/>
              </a:xfrm>
              <a:prstGeom prst="rect">
                <a:avLst/>
              </a:prstGeom>
              <a:blipFill>
                <a:blip r:embed="rId7"/>
                <a:stretch>
                  <a:fillRect b="-13115"/>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B1345287-9246-4C01-ACA9-15839E014D56}"/>
              </a:ext>
            </a:extLst>
          </p:cNvPr>
          <p:cNvSpPr/>
          <p:nvPr/>
        </p:nvSpPr>
        <p:spPr>
          <a:xfrm>
            <a:off x="7857974" y="2907520"/>
            <a:ext cx="2565126" cy="369332"/>
          </a:xfrm>
          <a:prstGeom prst="rect">
            <a:avLst/>
          </a:prstGeom>
        </p:spPr>
        <p:txBody>
          <a:bodyPr wrap="none">
            <a:spAutoFit/>
          </a:bodyPr>
          <a:lstStyle/>
          <a:p>
            <a:r>
              <a:rPr lang="en-US" altLang="zh-CN" dirty="0">
                <a:sym typeface="Wingdings" panose="05000000000000000000" pitchFamily="2" charset="2"/>
              </a:rPr>
              <a:t> Nonc</a:t>
            </a:r>
            <a:r>
              <a:rPr lang="en-US" altLang="zh-CN" dirty="0"/>
              <a:t>onservative force</a:t>
            </a:r>
            <a:endParaRPr lang="zh-CN" altLang="en-US" dirty="0"/>
          </a:p>
        </p:txBody>
      </p:sp>
      <p:sp>
        <p:nvSpPr>
          <p:cNvPr id="20" name="灯片编号占位符 19">
            <a:extLst>
              <a:ext uri="{FF2B5EF4-FFF2-40B4-BE49-F238E27FC236}">
                <a16:creationId xmlns:a16="http://schemas.microsoft.com/office/drawing/2014/main" id="{7E6033BF-F919-4071-987A-5C905A2FC50D}"/>
              </a:ext>
            </a:extLst>
          </p:cNvPr>
          <p:cNvSpPr>
            <a:spLocks noGrp="1"/>
          </p:cNvSpPr>
          <p:nvPr>
            <p:ph type="sldNum" sz="quarter" idx="12"/>
          </p:nvPr>
        </p:nvSpPr>
        <p:spPr/>
        <p:txBody>
          <a:bodyPr/>
          <a:lstStyle/>
          <a:p>
            <a:fld id="{226588B9-BE96-4B53-82A0-C3A41FD8C8B0}" type="slidenum">
              <a:rPr lang="zh-CN" altLang="en-US" smtClean="0"/>
              <a:t>8</a:t>
            </a:fld>
            <a:endParaRPr lang="zh-CN" altLang="en-US"/>
          </a:p>
        </p:txBody>
      </p:sp>
      <p:sp>
        <p:nvSpPr>
          <p:cNvPr id="21" name="页脚占位符 2">
            <a:extLst>
              <a:ext uri="{FF2B5EF4-FFF2-40B4-BE49-F238E27FC236}">
                <a16:creationId xmlns:a16="http://schemas.microsoft.com/office/drawing/2014/main" id="{6BD28DBF-714D-4F5B-BFB7-CAD08AA1B3ED}"/>
              </a:ext>
            </a:extLst>
          </p:cNvPr>
          <p:cNvSpPr>
            <a:spLocks noGrp="1"/>
          </p:cNvSpPr>
          <p:nvPr>
            <p:ph type="ftr" sz="quarter" idx="11"/>
          </p:nvPr>
        </p:nvSpPr>
        <p:spPr>
          <a:xfrm>
            <a:off x="4038600" y="6356350"/>
            <a:ext cx="4114800" cy="365125"/>
          </a:xfrm>
        </p:spPr>
        <p:txBody>
          <a:bodyPr/>
          <a:lstStyle/>
          <a:p>
            <a:r>
              <a:rPr lang="en-US" altLang="zh-CN" dirty="0"/>
              <a:t>3. Theoretical background</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BE0C8CD-C10B-4379-9998-8DC57AE712B5}"/>
                  </a:ext>
                </a:extLst>
              </p:cNvPr>
              <p:cNvSpPr/>
              <p:nvPr/>
            </p:nvSpPr>
            <p:spPr>
              <a:xfrm>
                <a:off x="2517097" y="1864815"/>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Γ</m:t>
                      </m:r>
                    </m:oMath>
                  </m:oMathPara>
                </a14:m>
                <a:endParaRPr lang="zh-CN" altLang="en-US" dirty="0"/>
              </a:p>
            </p:txBody>
          </p:sp>
        </mc:Choice>
        <mc:Fallback xmlns="">
          <p:sp>
            <p:nvSpPr>
              <p:cNvPr id="3" name="矩形 2">
                <a:extLst>
                  <a:ext uri="{FF2B5EF4-FFF2-40B4-BE49-F238E27FC236}">
                    <a16:creationId xmlns:a16="http://schemas.microsoft.com/office/drawing/2014/main" id="{2BE0C8CD-C10B-4379-9998-8DC57AE712B5}"/>
                  </a:ext>
                </a:extLst>
              </p:cNvPr>
              <p:cNvSpPr>
                <a:spLocks noRot="1" noChangeAspect="1" noMove="1" noResize="1" noEditPoints="1" noAdjustHandles="1" noChangeArrowheads="1" noChangeShapeType="1" noTextEdit="1"/>
              </p:cNvSpPr>
              <p:nvPr/>
            </p:nvSpPr>
            <p:spPr>
              <a:xfrm>
                <a:off x="2517097" y="1864815"/>
                <a:ext cx="365805" cy="369332"/>
              </a:xfrm>
              <a:prstGeom prst="rect">
                <a:avLst/>
              </a:prstGeom>
              <a:blipFill>
                <a:blip r:embed="rId10"/>
                <a:stretch>
                  <a:fillRect/>
                </a:stretch>
              </a:blipFill>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AF0AD21C-273A-4E59-8574-AE1222B52A92}"/>
              </a:ext>
            </a:extLst>
          </p:cNvPr>
          <p:cNvCxnSpPr>
            <a:cxnSpLocks/>
          </p:cNvCxnSpPr>
          <p:nvPr/>
        </p:nvCxnSpPr>
        <p:spPr>
          <a:xfrm>
            <a:off x="3783177" y="4905804"/>
            <a:ext cx="4745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78BE340-EEE2-4863-8FDC-24B9AEBAC372}"/>
              </a:ext>
            </a:extLst>
          </p:cNvPr>
          <p:cNvCxnSpPr>
            <a:cxnSpLocks/>
          </p:cNvCxnSpPr>
          <p:nvPr/>
        </p:nvCxnSpPr>
        <p:spPr>
          <a:xfrm>
            <a:off x="3796588" y="4998673"/>
            <a:ext cx="4745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749C3633-1BA1-499C-9243-3E73CF5D84BE}"/>
              </a:ext>
            </a:extLst>
          </p:cNvPr>
          <p:cNvGrpSpPr/>
          <p:nvPr/>
        </p:nvGrpSpPr>
        <p:grpSpPr>
          <a:xfrm>
            <a:off x="4958129" y="4282517"/>
            <a:ext cx="2216356" cy="1829782"/>
            <a:chOff x="5594144" y="4284466"/>
            <a:chExt cx="2509605" cy="2071883"/>
          </a:xfrm>
        </p:grpSpPr>
        <p:pic>
          <p:nvPicPr>
            <p:cNvPr id="32" name="图片 31">
              <a:extLst>
                <a:ext uri="{FF2B5EF4-FFF2-40B4-BE49-F238E27FC236}">
                  <a16:creationId xmlns:a16="http://schemas.microsoft.com/office/drawing/2014/main" id="{8DB2AE75-6E7B-4BFB-8181-5B4DF4FECD0E}"/>
                </a:ext>
              </a:extLst>
            </p:cNvPr>
            <p:cNvPicPr>
              <a:picLocks noChangeAspect="1"/>
            </p:cNvPicPr>
            <p:nvPr/>
          </p:nvPicPr>
          <p:blipFill>
            <a:blip r:embed="rId11"/>
            <a:stretch>
              <a:fillRect/>
            </a:stretch>
          </p:blipFill>
          <p:spPr>
            <a:xfrm>
              <a:off x="5594144" y="4284466"/>
              <a:ext cx="2509605" cy="2071883"/>
            </a:xfrm>
            <a:prstGeom prst="rect">
              <a:avLst/>
            </a:prstGeom>
          </p:spPr>
        </p:pic>
        <p:sp>
          <p:nvSpPr>
            <p:cNvPr id="33" name="椭圆 32">
              <a:extLst>
                <a:ext uri="{FF2B5EF4-FFF2-40B4-BE49-F238E27FC236}">
                  <a16:creationId xmlns:a16="http://schemas.microsoft.com/office/drawing/2014/main" id="{6207CFAD-4A47-4678-BFBF-631FD40E1254}"/>
                </a:ext>
              </a:extLst>
            </p:cNvPr>
            <p:cNvSpPr/>
            <p:nvPr/>
          </p:nvSpPr>
          <p:spPr>
            <a:xfrm>
              <a:off x="5953890" y="4389935"/>
              <a:ext cx="573115" cy="2463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9A0EF250-CDDF-4439-B35E-152836F9D5C8}"/>
                </a:ext>
              </a:extLst>
            </p:cNvPr>
            <p:cNvSpPr/>
            <p:nvPr/>
          </p:nvSpPr>
          <p:spPr>
            <a:xfrm>
              <a:off x="7504871" y="5511705"/>
              <a:ext cx="448503" cy="316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id="{620636A4-3009-4C51-B6FF-94900CBC5214}"/>
              </a:ext>
            </a:extLst>
          </p:cNvPr>
          <p:cNvSpPr txBox="1"/>
          <p:nvPr/>
        </p:nvSpPr>
        <p:spPr>
          <a:xfrm>
            <a:off x="5317875" y="3931529"/>
            <a:ext cx="1643399" cy="338554"/>
          </a:xfrm>
          <a:prstGeom prst="rect">
            <a:avLst/>
          </a:prstGeom>
          <a:noFill/>
        </p:spPr>
        <p:txBody>
          <a:bodyPr wrap="none" rtlCol="0">
            <a:spAutoFit/>
          </a:bodyPr>
          <a:lstStyle/>
          <a:p>
            <a:r>
              <a:rPr lang="en-CA" altLang="zh-CN" sz="1600" dirty="0"/>
              <a:t>Polariton systems</a:t>
            </a:r>
            <a:endParaRPr lang="zh-CN" altLang="en-US" sz="1600" dirty="0"/>
          </a:p>
        </p:txBody>
      </p:sp>
      <p:sp>
        <p:nvSpPr>
          <p:cNvPr id="36" name="文本框 35">
            <a:extLst>
              <a:ext uri="{FF2B5EF4-FFF2-40B4-BE49-F238E27FC236}">
                <a16:creationId xmlns:a16="http://schemas.microsoft.com/office/drawing/2014/main" id="{5C2C140B-FB08-404B-9DDC-D326202CDC39}"/>
              </a:ext>
            </a:extLst>
          </p:cNvPr>
          <p:cNvSpPr txBox="1"/>
          <p:nvPr/>
        </p:nvSpPr>
        <p:spPr>
          <a:xfrm>
            <a:off x="3109546" y="3931271"/>
            <a:ext cx="1848583" cy="338554"/>
          </a:xfrm>
          <a:prstGeom prst="rect">
            <a:avLst/>
          </a:prstGeom>
          <a:noFill/>
        </p:spPr>
        <p:txBody>
          <a:bodyPr wrap="none" rtlCol="0">
            <a:spAutoFit/>
          </a:bodyPr>
          <a:lstStyle/>
          <a:p>
            <a:r>
              <a:rPr lang="en-CA" altLang="zh-CN" sz="1600" dirty="0"/>
              <a:t>Mechanical systems</a:t>
            </a:r>
            <a:endParaRPr lang="zh-CN" altLang="en-US" sz="1600" dirty="0"/>
          </a:p>
        </p:txBody>
      </p:sp>
      <p:sp>
        <p:nvSpPr>
          <p:cNvPr id="38" name="矩形 37">
            <a:extLst>
              <a:ext uri="{FF2B5EF4-FFF2-40B4-BE49-F238E27FC236}">
                <a16:creationId xmlns:a16="http://schemas.microsoft.com/office/drawing/2014/main" id="{53BF088A-4350-43CE-9EBF-56A9CA6C977B}"/>
              </a:ext>
            </a:extLst>
          </p:cNvPr>
          <p:cNvSpPr/>
          <p:nvPr/>
        </p:nvSpPr>
        <p:spPr>
          <a:xfrm>
            <a:off x="5880528" y="5024075"/>
            <a:ext cx="455756" cy="634437"/>
          </a:xfrm>
          <a:prstGeom prst="rect">
            <a:avLst/>
          </a:prstGeom>
          <a:solidFill>
            <a:srgbClr val="660066">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839E2C5B-1B87-4C28-947E-67F9ACED60A7}"/>
              </a:ext>
            </a:extLst>
          </p:cNvPr>
          <p:cNvSpPr txBox="1"/>
          <p:nvPr/>
        </p:nvSpPr>
        <p:spPr>
          <a:xfrm>
            <a:off x="7421780" y="3905964"/>
            <a:ext cx="3296095" cy="873316"/>
          </a:xfrm>
          <a:prstGeom prst="rect">
            <a:avLst/>
          </a:prstGeom>
          <a:noFill/>
        </p:spPr>
        <p:txBody>
          <a:bodyPr wrap="none" rtlCol="0">
            <a:spAutoFit/>
          </a:bodyPr>
          <a:lstStyle/>
          <a:p>
            <a:pPr>
              <a:lnSpc>
                <a:spcPct val="150000"/>
              </a:lnSpc>
            </a:pPr>
            <a:r>
              <a:rPr lang="en-CA" altLang="zh-CN" dirty="0"/>
              <a:t>Green arrow </a:t>
            </a:r>
            <a:r>
              <a:rPr lang="en-CA" altLang="zh-CN" dirty="0">
                <a:sym typeface="Wingdings" panose="05000000000000000000" pitchFamily="2" charset="2"/>
              </a:rPr>
              <a:t> zero damping</a:t>
            </a:r>
          </a:p>
          <a:p>
            <a:pPr>
              <a:lnSpc>
                <a:spcPct val="150000"/>
              </a:lnSpc>
            </a:pPr>
            <a:r>
              <a:rPr lang="en-CA" altLang="zh-CN" dirty="0">
                <a:sym typeface="Wingdings" panose="05000000000000000000" pitchFamily="2" charset="2"/>
              </a:rPr>
              <a:t>  Shade area  negative damping</a:t>
            </a:r>
            <a:endParaRPr lang="zh-CN" altLang="en-US" dirty="0"/>
          </a:p>
        </p:txBody>
      </p:sp>
      <p:sp>
        <p:nvSpPr>
          <p:cNvPr id="23" name="文本框 22">
            <a:extLst>
              <a:ext uri="{FF2B5EF4-FFF2-40B4-BE49-F238E27FC236}">
                <a16:creationId xmlns:a16="http://schemas.microsoft.com/office/drawing/2014/main" id="{C284EFAF-6050-4F9A-8D1F-C148CAF0E11E}"/>
              </a:ext>
            </a:extLst>
          </p:cNvPr>
          <p:cNvSpPr txBox="1"/>
          <p:nvPr/>
        </p:nvSpPr>
        <p:spPr>
          <a:xfrm>
            <a:off x="7805102" y="4880674"/>
            <a:ext cx="3124200" cy="1115947"/>
          </a:xfrm>
          <a:prstGeom prst="rect">
            <a:avLst/>
          </a:prstGeom>
          <a:noFill/>
        </p:spPr>
        <p:txBody>
          <a:bodyPr wrap="square" rtlCol="0">
            <a:spAutoFit/>
          </a:bodyPr>
          <a:lstStyle/>
          <a:p>
            <a:pPr>
              <a:lnSpc>
                <a:spcPct val="200000"/>
              </a:lnSpc>
            </a:pPr>
            <a:r>
              <a:rPr lang="en-US" altLang="zh-CN" dirty="0">
                <a:sym typeface="Wingdings" panose="05000000000000000000" pitchFamily="2" charset="2"/>
              </a:rPr>
              <a:t> </a:t>
            </a:r>
            <a:r>
              <a:rPr lang="en-US" altLang="zh-CN" dirty="0"/>
              <a:t>Level attraction </a:t>
            </a:r>
          </a:p>
          <a:p>
            <a:pPr>
              <a:lnSpc>
                <a:spcPct val="200000"/>
              </a:lnSpc>
            </a:pPr>
            <a:r>
              <a:rPr lang="en-US" altLang="zh-CN" dirty="0">
                <a:sym typeface="Wingdings" panose="05000000000000000000" pitchFamily="2" charset="2"/>
              </a:rPr>
              <a:t> </a:t>
            </a:r>
            <a:r>
              <a:rPr lang="en-US" altLang="zh-CN" dirty="0"/>
              <a:t>Linewidth “repulsion”</a:t>
            </a:r>
            <a:endParaRPr lang="zh-CN" altLang="en-US" dirty="0"/>
          </a:p>
        </p:txBody>
      </p:sp>
    </p:spTree>
    <p:extLst>
      <p:ext uri="{BB962C8B-B14F-4D97-AF65-F5344CB8AC3E}">
        <p14:creationId xmlns:p14="http://schemas.microsoft.com/office/powerpoint/2010/main" val="2306939039"/>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5" grpId="0"/>
      <p:bldP spid="36" grpId="0"/>
      <p:bldP spid="38" grpId="0" animBg="1"/>
      <p:bldP spid="39"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B6B10BD-9EEB-463B-962D-0B5DD8214E86}"/>
              </a:ext>
            </a:extLst>
          </p:cNvPr>
          <p:cNvSpPr>
            <a:spLocks noGrp="1"/>
          </p:cNvSpPr>
          <p:nvPr>
            <p:ph type="title"/>
          </p:nvPr>
        </p:nvSpPr>
        <p:spPr>
          <a:xfrm>
            <a:off x="838200" y="2"/>
            <a:ext cx="10515600" cy="751838"/>
          </a:xfrm>
        </p:spPr>
        <p:txBody>
          <a:bodyPr>
            <a:normAutofit/>
          </a:bodyPr>
          <a:lstStyle/>
          <a:p>
            <a:r>
              <a:rPr lang="en-US" altLang="zh-CN" sz="3600" dirty="0">
                <a:solidFill>
                  <a:schemeClr val="accent1">
                    <a:lumMod val="75000"/>
                  </a:schemeClr>
                </a:solidFill>
              </a:rPr>
              <a:t>Numerical methods for time domain analysis</a:t>
            </a:r>
            <a:endParaRPr lang="zh-CN" altLang="en-US" sz="3600" dirty="0"/>
          </a:p>
        </p:txBody>
      </p:sp>
      <p:sp>
        <p:nvSpPr>
          <p:cNvPr id="3" name="文本框 2">
            <a:extLst>
              <a:ext uri="{FF2B5EF4-FFF2-40B4-BE49-F238E27FC236}">
                <a16:creationId xmlns:a16="http://schemas.microsoft.com/office/drawing/2014/main" id="{92863A38-F130-448E-9D3F-3301E50288BF}"/>
              </a:ext>
            </a:extLst>
          </p:cNvPr>
          <p:cNvSpPr txBox="1"/>
          <p:nvPr/>
        </p:nvSpPr>
        <p:spPr>
          <a:xfrm>
            <a:off x="1251751" y="947424"/>
            <a:ext cx="2101857" cy="369332"/>
          </a:xfrm>
          <a:prstGeom prst="rect">
            <a:avLst/>
          </a:prstGeom>
          <a:noFill/>
        </p:spPr>
        <p:txBody>
          <a:bodyPr wrap="none" rtlCol="0">
            <a:spAutoFit/>
          </a:bodyPr>
          <a:lstStyle/>
          <a:p>
            <a:r>
              <a:rPr lang="en-US" altLang="zh-CN" dirty="0"/>
              <a:t>Equation of motion: </a:t>
            </a:r>
            <a:endParaRPr lang="zh-CN" altLang="en-US"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460F8BB-D28D-47DC-AD5C-A81151B200A9}"/>
                  </a:ext>
                </a:extLst>
              </p:cNvPr>
              <p:cNvSpPr/>
              <p:nvPr/>
            </p:nvSpPr>
            <p:spPr>
              <a:xfrm>
                <a:off x="1805918" y="1575332"/>
                <a:ext cx="19535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𝜑</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m:oMathPara>
                </a14:m>
                <a:endParaRPr lang="zh-CN" altLang="en-US" dirty="0"/>
              </a:p>
            </p:txBody>
          </p:sp>
        </mc:Choice>
        <mc:Fallback xmlns="">
          <p:sp>
            <p:nvSpPr>
              <p:cNvPr id="2" name="矩形 1">
                <a:extLst>
                  <a:ext uri="{FF2B5EF4-FFF2-40B4-BE49-F238E27FC236}">
                    <a16:creationId xmlns:a16="http://schemas.microsoft.com/office/drawing/2014/main" id="{E460F8BB-D28D-47DC-AD5C-A81151B200A9}"/>
                  </a:ext>
                </a:extLst>
              </p:cNvPr>
              <p:cNvSpPr>
                <a:spLocks noRot="1" noChangeAspect="1" noMove="1" noResize="1" noEditPoints="1" noAdjustHandles="1" noChangeArrowheads="1" noChangeShapeType="1" noTextEdit="1"/>
              </p:cNvSpPr>
              <p:nvPr/>
            </p:nvSpPr>
            <p:spPr>
              <a:xfrm>
                <a:off x="1805918" y="1575332"/>
                <a:ext cx="1953548" cy="369332"/>
              </a:xfrm>
              <a:prstGeom prst="rect">
                <a:avLst/>
              </a:prstGeom>
              <a:blipFill>
                <a:blip r:embed="rId3"/>
                <a:stretch>
                  <a:fillRect b="-1475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E3940FF9-6196-4F12-9E33-4EEF7EE611E2}"/>
              </a:ext>
            </a:extLst>
          </p:cNvPr>
          <p:cNvSpPr txBox="1"/>
          <p:nvPr/>
        </p:nvSpPr>
        <p:spPr>
          <a:xfrm>
            <a:off x="1322772" y="3090446"/>
            <a:ext cx="1309974" cy="338554"/>
          </a:xfrm>
          <a:prstGeom prst="rect">
            <a:avLst/>
          </a:prstGeom>
          <a:noFill/>
        </p:spPr>
        <p:txBody>
          <a:bodyPr wrap="none" rtlCol="0">
            <a:spAutoFit/>
          </a:bodyPr>
          <a:lstStyle/>
          <a:p>
            <a:r>
              <a:rPr lang="en-US" altLang="zh-CN" sz="1600" dirty="0">
                <a:solidFill>
                  <a:srgbClr val="FF0000"/>
                </a:solidFill>
              </a:rPr>
              <a:t>Next moment</a:t>
            </a:r>
          </a:p>
        </p:txBody>
      </p:sp>
      <p:sp>
        <p:nvSpPr>
          <p:cNvPr id="6" name="文本框 5">
            <a:extLst>
              <a:ext uri="{FF2B5EF4-FFF2-40B4-BE49-F238E27FC236}">
                <a16:creationId xmlns:a16="http://schemas.microsoft.com/office/drawing/2014/main" id="{32F764C9-6A7B-43E1-8EF7-B47F206437AE}"/>
              </a:ext>
            </a:extLst>
          </p:cNvPr>
          <p:cNvSpPr txBox="1"/>
          <p:nvPr/>
        </p:nvSpPr>
        <p:spPr>
          <a:xfrm>
            <a:off x="2791033" y="3090446"/>
            <a:ext cx="2908168" cy="338554"/>
          </a:xfrm>
          <a:prstGeom prst="rect">
            <a:avLst/>
          </a:prstGeom>
          <a:noFill/>
        </p:spPr>
        <p:txBody>
          <a:bodyPr wrap="none" rtlCol="0">
            <a:spAutoFit/>
          </a:bodyPr>
          <a:lstStyle/>
          <a:p>
            <a:r>
              <a:rPr lang="en-US" altLang="zh-CN" sz="1600" dirty="0"/>
              <a:t>This moment (initial conditions)</a:t>
            </a:r>
            <a:endParaRPr lang="zh-CN" altLang="en-US" sz="1600" dirty="0"/>
          </a:p>
        </p:txBody>
      </p:sp>
      <p:cxnSp>
        <p:nvCxnSpPr>
          <p:cNvPr id="8" name="直接连接符 7">
            <a:extLst>
              <a:ext uri="{FF2B5EF4-FFF2-40B4-BE49-F238E27FC236}">
                <a16:creationId xmlns:a16="http://schemas.microsoft.com/office/drawing/2014/main" id="{E94FFB3C-B894-4734-8B08-C1E24B22651A}"/>
              </a:ext>
            </a:extLst>
          </p:cNvPr>
          <p:cNvCxnSpPr/>
          <p:nvPr/>
        </p:nvCxnSpPr>
        <p:spPr>
          <a:xfrm>
            <a:off x="2711889" y="2824717"/>
            <a:ext cx="0" cy="87001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0BB8F18-7117-41FB-9ED8-31CD97B9B7FF}"/>
              </a:ext>
            </a:extLst>
          </p:cNvPr>
          <p:cNvSpPr txBox="1"/>
          <p:nvPr/>
        </p:nvSpPr>
        <p:spPr>
          <a:xfrm>
            <a:off x="2450237" y="2139518"/>
            <a:ext cx="3752437" cy="338554"/>
          </a:xfrm>
          <a:prstGeom prst="rect">
            <a:avLst/>
          </a:prstGeom>
          <a:noFill/>
        </p:spPr>
        <p:txBody>
          <a:bodyPr wrap="none" rtlCol="0">
            <a:spAutoFit/>
          </a:bodyPr>
          <a:lstStyle/>
          <a:p>
            <a:r>
              <a:rPr lang="en-US" altLang="zh-CN" sz="1600" dirty="0">
                <a:sym typeface="Wingdings" panose="05000000000000000000" pitchFamily="2" charset="2"/>
              </a:rPr>
              <a:t> </a:t>
            </a:r>
            <a:r>
              <a:rPr lang="en-US" altLang="zh-CN" sz="1600" dirty="0"/>
              <a:t>Ordinary Differential Equations (ODEs)</a:t>
            </a:r>
            <a:endParaRPr lang="zh-CN" altLang="en-US"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C35B1A4-583B-4273-8F47-9E710C3518CE}"/>
                  </a:ext>
                </a:extLst>
              </p:cNvPr>
              <p:cNvSpPr txBox="1"/>
              <p:nvPr/>
            </p:nvSpPr>
            <p:spPr>
              <a:xfrm>
                <a:off x="1656307" y="3864837"/>
                <a:ext cx="3863044" cy="653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𝜑</m:t>
                      </m:r>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i="1" smtClean="0">
                                  <a:latin typeface="Cambria Math" panose="02040503050406030204" pitchFamily="18" charset="0"/>
                                </a:rPr>
                                <m:t>1</m:t>
                              </m:r>
                            </m:sub>
                          </m:sSub>
                        </m:e>
                      </m:d>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e>
                      </m:d>
                      <m:r>
                        <a:rPr lang="en-US" altLang="zh-CN" i="1" smtClean="0">
                          <a:latin typeface="Cambria Math" panose="02040503050406030204" pitchFamily="18" charset="0"/>
                        </a:rPr>
                        <m:t>+</m:t>
                      </m:r>
                      <m:nary>
                        <m:naryPr>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m:rPr>
                                  <m:brk m:alnAt="23"/>
                                </m:rP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sub>
                          </m:sSub>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𝑑𝑡</m:t>
                          </m:r>
                        </m:e>
                      </m:nary>
                    </m:oMath>
                  </m:oMathPara>
                </a14:m>
                <a:endParaRPr lang="zh-CN" altLang="en-US" dirty="0"/>
              </a:p>
            </p:txBody>
          </p:sp>
        </mc:Choice>
        <mc:Fallback xmlns="">
          <p:sp>
            <p:nvSpPr>
              <p:cNvPr id="10" name="文本框 9">
                <a:extLst>
                  <a:ext uri="{FF2B5EF4-FFF2-40B4-BE49-F238E27FC236}">
                    <a16:creationId xmlns:a16="http://schemas.microsoft.com/office/drawing/2014/main" id="{CC35B1A4-583B-4273-8F47-9E710C3518CE}"/>
                  </a:ext>
                </a:extLst>
              </p:cNvPr>
              <p:cNvSpPr txBox="1">
                <a:spLocks noRot="1" noChangeAspect="1" noMove="1" noResize="1" noEditPoints="1" noAdjustHandles="1" noChangeArrowheads="1" noChangeShapeType="1" noTextEdit="1"/>
              </p:cNvSpPr>
              <p:nvPr/>
            </p:nvSpPr>
            <p:spPr>
              <a:xfrm>
                <a:off x="1656307" y="3864837"/>
                <a:ext cx="3863044" cy="653384"/>
              </a:xfrm>
              <a:prstGeom prst="rect">
                <a:avLst/>
              </a:prstGeom>
              <a:blipFill>
                <a:blip r:embed="rId4"/>
                <a:stretch>
                  <a:fillRect b="-93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85395C38-6C79-4FD9-BDF7-8A46A3E7E256}"/>
              </a:ext>
            </a:extLst>
          </p:cNvPr>
          <p:cNvSpPr txBox="1"/>
          <p:nvPr/>
        </p:nvSpPr>
        <p:spPr>
          <a:xfrm>
            <a:off x="1101670" y="5025233"/>
            <a:ext cx="2563522" cy="369332"/>
          </a:xfrm>
          <a:prstGeom prst="rect">
            <a:avLst/>
          </a:prstGeom>
          <a:noFill/>
        </p:spPr>
        <p:txBody>
          <a:bodyPr wrap="none" rtlCol="0">
            <a:spAutoFit/>
          </a:bodyPr>
          <a:lstStyle/>
          <a:p>
            <a:r>
              <a:rPr lang="en-US" altLang="zh-CN" dirty="0"/>
              <a:t>Numerical approximation</a:t>
            </a:r>
            <a:endParaRPr lang="zh-CN" altLang="en-US"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DEFCDF4-9EE4-47E4-AF24-FFA5D47C7D82}"/>
                  </a:ext>
                </a:extLst>
              </p:cNvPr>
              <p:cNvSpPr/>
              <p:nvPr/>
            </p:nvSpPr>
            <p:spPr>
              <a:xfrm>
                <a:off x="3997647" y="5025233"/>
                <a:ext cx="2205027" cy="369332"/>
              </a:xfrm>
              <a:prstGeom prst="rect">
                <a:avLst/>
              </a:prstGeom>
            </p:spPr>
            <p:txBody>
              <a:bodyPr wrap="none">
                <a:spAutoFit/>
              </a:bodyPr>
              <a:lstStyle/>
              <a:p>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 </m:t>
                    </m:r>
                  </m:oMath>
                </a14:m>
                <a:r>
                  <a:rPr lang="en-US" altLang="zh-CN" dirty="0"/>
                  <a:t>~ constant</a:t>
                </a:r>
                <a:endParaRPr lang="zh-CN" altLang="en-US" dirty="0"/>
              </a:p>
            </p:txBody>
          </p:sp>
        </mc:Choice>
        <mc:Fallback xmlns="">
          <p:sp>
            <p:nvSpPr>
              <p:cNvPr id="12" name="矩形 11">
                <a:extLst>
                  <a:ext uri="{FF2B5EF4-FFF2-40B4-BE49-F238E27FC236}">
                    <a16:creationId xmlns:a16="http://schemas.microsoft.com/office/drawing/2014/main" id="{4DEFCDF4-9EE4-47E4-AF24-FFA5D47C7D82}"/>
                  </a:ext>
                </a:extLst>
              </p:cNvPr>
              <p:cNvSpPr>
                <a:spLocks noRot="1" noChangeAspect="1" noMove="1" noResize="1" noEditPoints="1" noAdjustHandles="1" noChangeArrowheads="1" noChangeShapeType="1" noTextEdit="1"/>
              </p:cNvSpPr>
              <p:nvPr/>
            </p:nvSpPr>
            <p:spPr>
              <a:xfrm>
                <a:off x="3997647" y="5025233"/>
                <a:ext cx="2205027" cy="369332"/>
              </a:xfrm>
              <a:prstGeom prst="rect">
                <a:avLst/>
              </a:prstGeom>
              <a:blipFill>
                <a:blip r:embed="rId5"/>
                <a:stretch>
                  <a:fillRect l="-83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C06A276-6419-42C7-B945-8E92625EABAC}"/>
                  </a:ext>
                </a:extLst>
              </p:cNvPr>
              <p:cNvSpPr txBox="1"/>
              <p:nvPr/>
            </p:nvSpPr>
            <p:spPr>
              <a:xfrm>
                <a:off x="1539479" y="5668680"/>
                <a:ext cx="40966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𝜑</m:t>
                      </m:r>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i="1" smtClean="0">
                                  <a:latin typeface="Cambria Math" panose="02040503050406030204" pitchFamily="18" charset="0"/>
                                </a:rPr>
                                <m:t>1</m:t>
                              </m:r>
                            </m:sub>
                          </m:sSub>
                        </m:e>
                      </m:d>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𝜑</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e>
                      </m:d>
                      <m:r>
                        <a:rPr lang="en-US" altLang="zh-CN"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rPr>
                            <m:t>𝑡</m:t>
                          </m:r>
                        </m:e>
                      </m:d>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sub>
                          </m:sSub>
                        </m:e>
                      </m:d>
                    </m:oMath>
                  </m:oMathPara>
                </a14:m>
                <a:endParaRPr lang="zh-CN" altLang="en-US" dirty="0"/>
              </a:p>
            </p:txBody>
          </p:sp>
        </mc:Choice>
        <mc:Fallback xmlns="">
          <p:sp>
            <p:nvSpPr>
              <p:cNvPr id="14" name="文本框 13">
                <a:extLst>
                  <a:ext uri="{FF2B5EF4-FFF2-40B4-BE49-F238E27FC236}">
                    <a16:creationId xmlns:a16="http://schemas.microsoft.com/office/drawing/2014/main" id="{7C06A276-6419-42C7-B945-8E92625EABAC}"/>
                  </a:ext>
                </a:extLst>
              </p:cNvPr>
              <p:cNvSpPr txBox="1">
                <a:spLocks noRot="1" noChangeAspect="1" noMove="1" noResize="1" noEditPoints="1" noAdjustHandles="1" noChangeArrowheads="1" noChangeShapeType="1" noTextEdit="1"/>
              </p:cNvSpPr>
              <p:nvPr/>
            </p:nvSpPr>
            <p:spPr>
              <a:xfrm>
                <a:off x="1539479" y="5668680"/>
                <a:ext cx="4096699" cy="276999"/>
              </a:xfrm>
              <a:prstGeom prst="rect">
                <a:avLst/>
              </a:prstGeom>
              <a:blipFill>
                <a:blip r:embed="rId6"/>
                <a:stretch>
                  <a:fillRect l="-893" b="-37778"/>
                </a:stretch>
              </a:blipFill>
            </p:spPr>
            <p:txBody>
              <a:bodyPr/>
              <a:lstStyle/>
              <a:p>
                <a:r>
                  <a:rPr lang="zh-CN" altLang="en-US">
                    <a:noFill/>
                  </a:rPr>
                  <a:t> </a:t>
                </a:r>
              </a:p>
            </p:txBody>
          </p:sp>
        </mc:Fallback>
      </mc:AlternateContent>
      <p:pic>
        <p:nvPicPr>
          <p:cNvPr id="16" name="图片 15" descr="图片包含 游戏机, 物体, 梳子&#10;&#10;描述已自动生成">
            <a:extLst>
              <a:ext uri="{FF2B5EF4-FFF2-40B4-BE49-F238E27FC236}">
                <a16:creationId xmlns:a16="http://schemas.microsoft.com/office/drawing/2014/main" id="{BE87CF30-18CA-4F95-9CD0-0590CEFF64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091" y="3763309"/>
            <a:ext cx="5290187" cy="2523848"/>
          </a:xfrm>
          <a:prstGeom prst="rect">
            <a:avLst/>
          </a:prstGeom>
        </p:spPr>
      </p:pic>
      <p:sp>
        <p:nvSpPr>
          <p:cNvPr id="17" name="文本框 16">
            <a:extLst>
              <a:ext uri="{FF2B5EF4-FFF2-40B4-BE49-F238E27FC236}">
                <a16:creationId xmlns:a16="http://schemas.microsoft.com/office/drawing/2014/main" id="{30E7FA19-9A63-4E75-8570-B7AD85B34223}"/>
              </a:ext>
            </a:extLst>
          </p:cNvPr>
          <p:cNvSpPr txBox="1"/>
          <p:nvPr/>
        </p:nvSpPr>
        <p:spPr>
          <a:xfrm>
            <a:off x="6764091" y="3476109"/>
            <a:ext cx="4217821" cy="369332"/>
          </a:xfrm>
          <a:prstGeom prst="rect">
            <a:avLst/>
          </a:prstGeom>
          <a:noFill/>
        </p:spPr>
        <p:txBody>
          <a:bodyPr wrap="none" rtlCol="0">
            <a:spAutoFit/>
          </a:bodyPr>
          <a:lstStyle/>
          <a:p>
            <a:r>
              <a:rPr lang="en-US" altLang="zh-CN" dirty="0"/>
              <a:t>Dissipative coupling  - Synchronization like</a:t>
            </a:r>
            <a:endParaRPr lang="zh-CN" altLang="en-US" dirty="0"/>
          </a:p>
        </p:txBody>
      </p:sp>
      <p:pic>
        <p:nvPicPr>
          <p:cNvPr id="23" name="图片 22" descr="图片包含 游戏机, 梳子&#10;&#10;描述已自动生成">
            <a:extLst>
              <a:ext uri="{FF2B5EF4-FFF2-40B4-BE49-F238E27FC236}">
                <a16:creationId xmlns:a16="http://schemas.microsoft.com/office/drawing/2014/main" id="{2971A1E0-4696-4C73-BBF7-C8885563CF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4091" y="1155880"/>
            <a:ext cx="5289472" cy="2226011"/>
          </a:xfrm>
          <a:prstGeom prst="rect">
            <a:avLst/>
          </a:prstGeom>
        </p:spPr>
      </p:pic>
      <p:sp>
        <p:nvSpPr>
          <p:cNvPr id="24" name="文本框 23">
            <a:extLst>
              <a:ext uri="{FF2B5EF4-FFF2-40B4-BE49-F238E27FC236}">
                <a16:creationId xmlns:a16="http://schemas.microsoft.com/office/drawing/2014/main" id="{2FE58D97-9114-4555-A1C5-337DC80A759E}"/>
              </a:ext>
            </a:extLst>
          </p:cNvPr>
          <p:cNvSpPr txBox="1"/>
          <p:nvPr/>
        </p:nvSpPr>
        <p:spPr>
          <a:xfrm>
            <a:off x="6722428" y="794254"/>
            <a:ext cx="4115229" cy="369332"/>
          </a:xfrm>
          <a:prstGeom prst="rect">
            <a:avLst/>
          </a:prstGeom>
          <a:noFill/>
        </p:spPr>
        <p:txBody>
          <a:bodyPr wrap="none" rtlCol="0">
            <a:spAutoFit/>
          </a:bodyPr>
          <a:lstStyle/>
          <a:p>
            <a:r>
              <a:rPr lang="en-US" altLang="zh-CN" dirty="0"/>
              <a:t>Coherent coupling  - Rabi Oscillation like</a:t>
            </a:r>
            <a:endParaRPr lang="zh-CN" altLang="en-US" dirty="0"/>
          </a:p>
        </p:txBody>
      </p:sp>
      <p:sp>
        <p:nvSpPr>
          <p:cNvPr id="25" name="页脚占位符 2">
            <a:extLst>
              <a:ext uri="{FF2B5EF4-FFF2-40B4-BE49-F238E27FC236}">
                <a16:creationId xmlns:a16="http://schemas.microsoft.com/office/drawing/2014/main" id="{0F449306-3DDD-4158-ABDB-ED2BDCD3239B}"/>
              </a:ext>
            </a:extLst>
          </p:cNvPr>
          <p:cNvSpPr>
            <a:spLocks noGrp="1"/>
          </p:cNvSpPr>
          <p:nvPr>
            <p:ph type="ftr" sz="quarter" idx="11"/>
          </p:nvPr>
        </p:nvSpPr>
        <p:spPr>
          <a:xfrm>
            <a:off x="4038600" y="6356350"/>
            <a:ext cx="4114800" cy="365125"/>
          </a:xfrm>
        </p:spPr>
        <p:txBody>
          <a:bodyPr/>
          <a:lstStyle/>
          <a:p>
            <a:r>
              <a:rPr lang="en-US" altLang="zh-CN" dirty="0"/>
              <a:t>3. Theoretical background</a:t>
            </a:r>
          </a:p>
        </p:txBody>
      </p:sp>
    </p:spTree>
    <p:extLst>
      <p:ext uri="{BB962C8B-B14F-4D97-AF65-F5344CB8AC3E}">
        <p14:creationId xmlns:p14="http://schemas.microsoft.com/office/powerpoint/2010/main" val="2963245529"/>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7" grpId="0"/>
      <p:bldP spid="2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Times New Roman"/>
        <a:ea typeface="等线 Light"/>
        <a:cs typeface=""/>
      </a:majorFont>
      <a:minorFont>
        <a:latin typeface="Times New Roma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TotalTime>
  <Words>4656</Words>
  <Application>Microsoft Office PowerPoint</Application>
  <PresentationFormat>宽屏</PresentationFormat>
  <Paragraphs>493</Paragraphs>
  <Slides>45</Slides>
  <Notes>17</Notes>
  <HiddenSlides>29</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45</vt:i4>
      </vt:variant>
    </vt:vector>
  </HeadingPairs>
  <TitlesOfParts>
    <vt:vector size="51" baseType="lpstr">
      <vt:lpstr>等线</vt:lpstr>
      <vt:lpstr>Arial</vt:lpstr>
      <vt:lpstr>Calibri</vt:lpstr>
      <vt:lpstr>Cambria Math</vt:lpstr>
      <vt:lpstr>Times New Roman</vt:lpstr>
      <vt:lpstr>Office 主题​​</vt:lpstr>
      <vt:lpstr>Exploring the applications of dissipative coupling in microwave frequencies</vt:lpstr>
      <vt:lpstr>Table of Content</vt:lpstr>
      <vt:lpstr>PowerPoint 演示文稿</vt:lpstr>
      <vt:lpstr>PowerPoint 演示文稿</vt:lpstr>
      <vt:lpstr>What we can make use of dissipative coupling?</vt:lpstr>
      <vt:lpstr>PowerPoint 演示文稿</vt:lpstr>
      <vt:lpstr>Coherent coupled pendulums</vt:lpstr>
      <vt:lpstr>Dissipative coupled pendulums</vt:lpstr>
      <vt:lpstr>Numerical methods for time domain analysis</vt:lpstr>
      <vt:lpstr>Dissipative coupling in metamaterials</vt:lpstr>
      <vt:lpstr>Transmission transition from 0 to 1</vt:lpstr>
      <vt:lpstr>Voltage-controlled level attraction</vt:lpstr>
      <vt:lpstr>Nonreciprocity in cavity magnon polariton</vt:lpstr>
      <vt:lpstr>Local control of magnon damping</vt:lpstr>
      <vt:lpstr>Broadband nonreciprocal device</vt:lpstr>
      <vt:lpstr>Summary of Contribution</vt:lpstr>
      <vt:lpstr>Additional Information for Clarification </vt:lpstr>
      <vt:lpstr>Level attraction in Simulation</vt:lpstr>
      <vt:lpstr>Level attraction in Simulation (2)</vt:lpstr>
      <vt:lpstr>PowerPoint 演示文稿</vt:lpstr>
      <vt:lpstr>Classical circuit model for level attraction</vt:lpstr>
      <vt:lpstr>Negative damping/resistance</vt:lpstr>
      <vt:lpstr>Negative damping/resistance (2)</vt:lpstr>
      <vt:lpstr>Negative damping/resistance (3)</vt:lpstr>
      <vt:lpstr>Relation between damping rates and quality factors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applications of dissipative coupling in microwave frequencies</dc:title>
  <dc:creator>Yutong Zhao</dc:creator>
  <cp:lastModifiedBy>Yutong Zhao</cp:lastModifiedBy>
  <cp:revision>46</cp:revision>
  <dcterms:created xsi:type="dcterms:W3CDTF">2020-08-08T01:29:11Z</dcterms:created>
  <dcterms:modified xsi:type="dcterms:W3CDTF">2020-08-11T14:44:56Z</dcterms:modified>
</cp:coreProperties>
</file>